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7"/>
  </p:notesMasterIdLst>
  <p:sldIdLst>
    <p:sldId id="718" r:id="rId2"/>
    <p:sldId id="764" r:id="rId3"/>
    <p:sldId id="753" r:id="rId4"/>
    <p:sldId id="765" r:id="rId5"/>
    <p:sldId id="689" r:id="rId6"/>
    <p:sldId id="795" r:id="rId7"/>
    <p:sldId id="756" r:id="rId8"/>
    <p:sldId id="758" r:id="rId9"/>
    <p:sldId id="767" r:id="rId10"/>
    <p:sldId id="787" r:id="rId11"/>
    <p:sldId id="789" r:id="rId12"/>
    <p:sldId id="768" r:id="rId13"/>
    <p:sldId id="782" r:id="rId14"/>
    <p:sldId id="781" r:id="rId15"/>
    <p:sldId id="786" r:id="rId16"/>
    <p:sldId id="815" r:id="rId17"/>
    <p:sldId id="780" r:id="rId18"/>
    <p:sldId id="769" r:id="rId19"/>
    <p:sldId id="770" r:id="rId20"/>
    <p:sldId id="766" r:id="rId21"/>
    <p:sldId id="771" r:id="rId22"/>
    <p:sldId id="774" r:id="rId23"/>
    <p:sldId id="792" r:id="rId24"/>
    <p:sldId id="793" r:id="rId25"/>
    <p:sldId id="773" r:id="rId26"/>
    <p:sldId id="775" r:id="rId27"/>
    <p:sldId id="783" r:id="rId28"/>
    <p:sldId id="816" r:id="rId29"/>
    <p:sldId id="822" r:id="rId30"/>
    <p:sldId id="797" r:id="rId31"/>
    <p:sldId id="772" r:id="rId32"/>
    <p:sldId id="788" r:id="rId33"/>
    <p:sldId id="799" r:id="rId34"/>
    <p:sldId id="819" r:id="rId35"/>
    <p:sldId id="821" r:id="rId36"/>
    <p:sldId id="790" r:id="rId37"/>
    <p:sldId id="779" r:id="rId38"/>
    <p:sldId id="794" r:id="rId39"/>
    <p:sldId id="796" r:id="rId40"/>
    <p:sldId id="798" r:id="rId41"/>
    <p:sldId id="814" r:id="rId42"/>
    <p:sldId id="784" r:id="rId43"/>
    <p:sldId id="785" r:id="rId44"/>
    <p:sldId id="800" r:id="rId45"/>
    <p:sldId id="803" r:id="rId46"/>
    <p:sldId id="802" r:id="rId47"/>
    <p:sldId id="804" r:id="rId48"/>
    <p:sldId id="801" r:id="rId49"/>
    <p:sldId id="809" r:id="rId50"/>
    <p:sldId id="805" r:id="rId51"/>
    <p:sldId id="813" r:id="rId52"/>
    <p:sldId id="806" r:id="rId53"/>
    <p:sldId id="807" r:id="rId54"/>
    <p:sldId id="808" r:id="rId55"/>
    <p:sldId id="810" r:id="rId56"/>
    <p:sldId id="812" r:id="rId57"/>
    <p:sldId id="817" r:id="rId58"/>
    <p:sldId id="778" r:id="rId59"/>
    <p:sldId id="749" r:id="rId60"/>
    <p:sldId id="688" r:id="rId61"/>
    <p:sldId id="754" r:id="rId62"/>
    <p:sldId id="735" r:id="rId63"/>
    <p:sldId id="737" r:id="rId64"/>
    <p:sldId id="736" r:id="rId65"/>
    <p:sldId id="738" r:id="rId66"/>
    <p:sldId id="739" r:id="rId67"/>
    <p:sldId id="763" r:id="rId68"/>
    <p:sldId id="750" r:id="rId69"/>
    <p:sldId id="740" r:id="rId70"/>
    <p:sldId id="741" r:id="rId71"/>
    <p:sldId id="742" r:id="rId72"/>
    <p:sldId id="744" r:id="rId73"/>
    <p:sldId id="745" r:id="rId74"/>
    <p:sldId id="746" r:id="rId75"/>
    <p:sldId id="748" r:id="rId76"/>
    <p:sldId id="759" r:id="rId77"/>
    <p:sldId id="751" r:id="rId78"/>
    <p:sldId id="752" r:id="rId79"/>
    <p:sldId id="760" r:id="rId80"/>
    <p:sldId id="706" r:id="rId81"/>
    <p:sldId id="707" r:id="rId82"/>
    <p:sldId id="709" r:id="rId83"/>
    <p:sldId id="710" r:id="rId84"/>
    <p:sldId id="711" r:id="rId85"/>
    <p:sldId id="733" r:id="rId86"/>
    <p:sldId id="712" r:id="rId87"/>
    <p:sldId id="727" r:id="rId88"/>
    <p:sldId id="713" r:id="rId89"/>
    <p:sldId id="762" r:id="rId90"/>
    <p:sldId id="714" r:id="rId91"/>
    <p:sldId id="715" r:id="rId92"/>
    <p:sldId id="716" r:id="rId93"/>
    <p:sldId id="717" r:id="rId94"/>
    <p:sldId id="732" r:id="rId95"/>
    <p:sldId id="720" r:id="rId96"/>
    <p:sldId id="721" r:id="rId97"/>
    <p:sldId id="761" r:id="rId98"/>
    <p:sldId id="722" r:id="rId99"/>
    <p:sldId id="729" r:id="rId100"/>
    <p:sldId id="675" r:id="rId101"/>
    <p:sldId id="723" r:id="rId102"/>
    <p:sldId id="725" r:id="rId103"/>
    <p:sldId id="726" r:id="rId104"/>
    <p:sldId id="728" r:id="rId105"/>
    <p:sldId id="731" r:id="rId10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2" autoAdjust="0"/>
    <p:restoredTop sz="94660"/>
  </p:normalViewPr>
  <p:slideViewPr>
    <p:cSldViewPr snapToGrid="0">
      <p:cViewPr varScale="1">
        <p:scale>
          <a:sx n="78" d="100"/>
          <a:sy n="78" d="100"/>
        </p:scale>
        <p:origin x="470" y="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notesMaster" Target="notesMasters/notesMaster1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presProps" Target="pres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viewProps" Target="viewProp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D534D1-5B48-49E9-A024-C5EAE54CADD0}" type="datetimeFigureOut">
              <a:rPr lang="en-US" smtClean="0"/>
              <a:t>6/9/2025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2EEBAC-B083-4D6F-9402-80E985106B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8251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7D734B-AC59-6B2C-9041-40370BEC38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1264006-6B93-D0AC-BD1E-90A71723EF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A95AA25-60F3-E8E5-2F41-81C262FF7E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329553-5BF6-BCE1-07E1-DA0436FE282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1663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79087D-0DC7-6EEE-97E4-397D8D5393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ECD0DAB-0CC1-C222-2E07-FB5FDB4F089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5B64B4D-5979-0A6D-0EC2-F12F11AC3E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05FF45-43DE-E9BB-8216-D041F138DD5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6581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17E578-3355-2245-627B-3F792E7BF0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04AA74B-9B69-677A-E49E-3005D8EE79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AACFAAF-3B3B-417E-381C-F3F180CEA3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853A36-ACC8-604B-BA27-8073288A5DD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2491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F7C4FB-FEF6-2A1B-3021-665C8D9703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702852D-E494-1DDB-7513-58255966864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E8D9056-35C9-E817-0A8B-7E9C64406D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09ACD1-7FD9-BA95-3B94-AB326CA33EA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1984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91F77E-C89C-123B-488B-DE8A444788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E484439-68ED-E8C8-272B-833A727B43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BC250C7-1BC9-BA51-D312-D2FD66E74D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3E39D4-71B1-75B2-007B-04CA8BB082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0816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996DBB-E52F-E56E-CF2F-6047CC4F1B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B1051EC-4CA5-8837-9303-4E5B6247EE0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9DE290A-A15C-6D99-1A21-82A4B312FB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32BB76-8E70-7FD4-95A4-3F704422AD2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6311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DEE027-18C7-30C4-2B24-820F876F43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1404C3B-389F-0859-ADC1-312432C650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D4AC131-DF76-7CA5-0476-925349FB59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D515CF-E1ED-C5FE-115B-0BB8D3181E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0606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E80D84-F5D7-9B70-9890-F11627CA73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B6E88B9-5048-4286-6B90-BF770E96C80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DD60B85-733C-0CEA-0F4A-01F1309915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777947-BAE2-05E5-8B98-07BF49B230A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473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1AA010-4279-4924-A752-7FB4442285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2C6C045-5A11-27A8-6A57-22BCECB17D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A5EE0BF-6F34-8CB8-4999-6BEEDF057A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4C6462-06DD-45A5-8819-19A8A3A3B0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9049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A30E80-5BA7-FE36-ECF6-4DB0463AD9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2DDB68-531F-ACED-C3CC-3271FB80E3C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D6EAE68-41A5-8121-850E-167856675C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E60E86-A25F-FFEB-17D4-8188F73BFDA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33012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D8C96E-185A-6DB9-6378-314502EFB6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9F47271-45E0-B96A-860D-B43A484052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D7DF76B-E3AF-9ABB-6C4C-EE01EF7502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36BD5F-B83A-FF45-4C17-8188AA9DDE7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8456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41793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A86699-C697-94C4-B412-3505D5D567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E132D30-2648-DA34-7CEE-03D5AADB1F9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43B87D4-6D12-5CED-7593-01B072178E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B2707D-CC27-04AD-C77C-FA12EB4050F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16464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5E4643-9719-3317-9F52-668C3375CA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7E8FFBC-9D83-5878-AE9D-E229B9B9B6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6067E90-59DD-37E8-12B2-9DE5562509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57E1CE-F4CD-2F9C-3428-11D74CB5D26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99518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9153C9-7E02-9BF3-6F00-3275CF1023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3780E0A-B9AC-492C-C06D-C2653457BE8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B1F7CD4-B102-3A33-D056-41E20D79FE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1EADD0-3ACB-5D70-FD75-F780F0CA319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65630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878732-C807-8629-9EBB-883F855C28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5A12C63-C970-1BF1-D174-F4747DBC0F0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250DF71-EA4F-4CC3-22B8-3C3A6EC6F1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36A3F0-8387-2A9A-6C2A-927E048FAD0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34797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E5F8A1-B791-693A-5F3D-9DD7CADD90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551A985-C179-1AC6-400B-6E10D5C33B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FABDD36-7ED4-CB38-8C90-BC052C12CB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C06566-B257-0EDB-33A6-AA964BDCA40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09576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0A8A3E-D58F-9A2F-F28F-8C73A4D99A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3EE77DD-11CE-8693-C4C6-779B950DECE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FC0FBB-2868-CD6F-9AE0-9427D85C72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575EDA-CF89-ED2B-8EF5-78AD2E84A50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1876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E811BC-BCB1-097B-C7ED-4486CFD606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C8CC407-9A84-FF1D-862E-A0062605A1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5E97CAA-F227-7BF9-1FCE-2C03B142C4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0C72D1-EEAD-F545-E8D2-F844E65F3E3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53296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AD6228-0A45-4BAB-199F-98E858D5E4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D27896D-BB01-E0AF-3566-2D3AC4E641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470D7AC-48DF-B5F1-8AAF-2D015F3DA3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83E7F7-60AD-9C4F-26E0-670A48C5A3C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99661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7E1D35-CD5C-3D9A-9D91-B442FE2BA1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9889C85-9712-43D5-A2B9-2E3263E809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0A3E825-6467-3A2F-5397-9EB1C920F5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7DE87C-20B6-F281-4B46-0492557BD35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82887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8F82A1-CF08-CFDA-3372-00F0651567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2389A10-247E-30FF-7CBC-5C8363949F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2B8EF68-AA44-6309-DC2D-83A597D739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BB4D84-F673-A0A8-E9A1-039E792EDF4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6764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04B776-13B6-B6B4-C4C0-819442A9DB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289E57C-06F5-46CE-1428-B435F6C5D3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D028338-FBED-843D-2006-E1185D74EC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ABAB76-0D2A-83D7-8CFA-67128F4911B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16810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7AD09B-165E-48F8-4ED5-1AF840803C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F5CB1D3-F265-2B33-6F75-ADF3C776D01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D9C01ED-B2D5-7E9C-0EB8-19D1148052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B5F882-9919-B7B8-C2DA-B5921C58BE2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36828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11A760-4A06-3C16-03BF-D8E49E15F9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9FB5260-750A-DAFC-1C21-AAA48F3D67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9A97D3A-943A-EF71-FE80-2FFBAF041A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4CD620-8216-976F-826F-546C2B3FA1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15026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DF4A3A-5ED4-EA05-9CF0-98974EA464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92CA71-72CE-E550-8EF6-2A83FDF6768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C8634E4-B4A4-1596-0933-72A453B2E7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4B5721-1E6A-0703-E471-F586FD11B85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47193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2F88C4-37E3-6269-18F5-58F58590C6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D0C7F8C-D595-5633-105A-A677E6BA5E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CE3CA58-BAD9-2095-241C-C486F1F27F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A3B20C-B7D3-7A9F-02A1-3F2BF7198CE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2449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287ED0-CA13-67C6-A8CC-AAC6CE9F43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79E86E1-1C74-AB75-8BEF-6441969E8F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1384294-5F55-DF83-C49E-6726D2BE15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EB48D7-3346-442C-F97B-70FCCD587CC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01694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A42B68-F1A9-28BF-1EF2-974B7F7F87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6A32546-CE35-4579-181C-741E3126F3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1588522-E382-9F68-BCEF-62E305E1CF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103E8B-F884-A529-9FB8-937B6EA05C1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11409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275C49-A18B-ACF3-A907-E610876FA5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99DE7F5-53A4-D9C2-5E78-3B4033444B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4CBDFCF-B52D-FCAC-4123-33BA413FE5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DB62B7-265A-2B9F-705B-EC0A99C3070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62439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CB493B-A53A-CBB4-3C20-3C1DAF7A7C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0E6B988-62C9-ABD8-8104-116BA20A493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79186F9-D6A1-C632-3E08-4C7644778B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97AB76-3F49-38B9-62CB-C5B91E856A0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51008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22CBC0-2BF4-8B06-B997-33F955880A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B0AB7A7-E2C8-31A2-032A-64E4AB13F3A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2F323B2-88A3-3170-2CE5-53E8EA3F81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1A46F3-7C09-B3BD-BD67-FD5F1B53407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394986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500C0E-7F49-B200-DC89-6A2E060A89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364455A-C43F-92B2-99A0-16683FD166A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B2B751C-1FE3-B3AC-6B67-714B5819BD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B2A81B-F8A8-E6F7-2D51-36A7CBCC7AB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7195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382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6B6D3C-D1B6-DBF8-D685-72DB9E66FA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1CA8899-F15F-4D27-BBFE-8EC43EB2B0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AEDC9EF-F0B6-C305-88DE-B23FEDD005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865588-131B-EDF2-06D3-AC79ADAD6F9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01717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577CA9-BA17-DD61-5666-C0091F62B7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1DB1117-6E7B-8A9E-5567-3E1258ED91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26F05AC-3832-2BF7-2D11-5D638EBA14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B10C38-2947-4065-4AF5-2AB95285E4A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5104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59A94F-C87F-DEA3-F02B-6AC166A42B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BC10FF6-E7D6-239E-A83B-16DB3FCCD1B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EBDC883-16A2-4902-46CF-5BA295C18D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90326E-EB72-117E-4078-C6C9B2B7A78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11676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7CBF3E-2509-16CB-9626-F040E9C811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3E8CFCA-502D-5E97-C08E-860E63ECB8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FBB52A3-7EC4-7283-1C07-F0940394AC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6D6120-EDC9-A54C-BFB5-BB92DD47A4F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11145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0D1405-B011-8C00-51A9-C8E599727B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C59DF45-896F-E3C4-B341-3C12B766964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6E416F3-CFB9-5EE9-6E93-5AB94B3A2B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BC9210-686D-D52D-6C32-7F001369E69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96191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C9B6C4-068B-6CFB-1D71-1DF65E4C9A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1BC955D-EF2D-C09A-F028-1F51D4ACEEF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AFE28C2-0BDE-6C0A-7616-951F1BCC41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20A6EA-1EC4-E4C7-DD5A-4A3720F37FC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17616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884672-F5C0-D423-1A24-7CE449753B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9F0806A-1E9E-D4C6-5B2B-4C11CF42ACE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E9A6B53-A637-007A-584D-B0302DC7DD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92F510-368F-72C7-4CEC-E70340417D3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13793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301FCD-5B4D-C9D9-3140-5347139002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47F3F55-9A8D-7187-38B2-786F8A35072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9944B1C-5CDA-9945-C944-9DDB43CD45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06DA69-6488-85EF-3305-6FAFCEDF055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39201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5D7369-F2B9-D5FE-3B4C-87C9092343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A24C7B9-AA84-6111-2139-681DC2A6BA4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F5B9529-24CD-A967-FBAA-5589BCECE4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CBEEC3-B329-84B4-7AC1-DFFAE8C325B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60612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CBE7B6-E7B3-101B-7C6C-5B5B77519D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C5A6CAB-D3F8-FDEE-EA28-2878063BF4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5573EB4-E6B0-9054-78CB-485A5FACF9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2EA3D2-AA0C-B2F3-B284-E36F21251AB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1650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422D64-405A-9870-AAB8-C6225AE6B2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73A7516-BC16-D9AB-D255-784E23BED7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2211175-965B-17AA-1F52-3C72CE1005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5D00CE-8DBA-276C-0B99-342ABD3C3C4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34248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8870B2-0013-4753-CE98-E68F34C2E2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D23C1BC-C122-E90E-619E-EE3BE8581F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5750100-E5BF-CE5C-A2BA-4333BBB455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CA75E7-91C8-301A-F418-01D51C00E53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73811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34702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29811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69913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05889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56920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6269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96599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23867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5252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E7B176-0719-23B5-F766-5DB32C1D1B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258ECC7-E776-657C-632A-672C978EFDE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2E16A4C-FA05-7FF6-6A6D-E0C7AD0358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036E46-A9EE-F179-1923-78E81C301D5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1405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69923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85296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41412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9421960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80545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206206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135026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327182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8591985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6340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2CFE69-A745-70B9-4F2A-C97ACD8598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B6DB8D3-D5D6-842C-B9C9-E2EA999F88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9959537-264C-7230-4C1B-7F09F5020B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2F52B4-A2A9-7D1F-CDEC-CBC7EDB704B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029110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571849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031452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796818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41911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306057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588466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063990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575652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580652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583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2B8560-71DB-C205-0597-9E74D487FF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E3508CB-7802-0DBB-737F-70F5E177F3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827EB01-FD23-B86F-0762-7219B977D1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AD3EDC-B63D-94C8-9239-274879E294D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944335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02979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59089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537066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639388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445544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9756093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6918798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458518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149497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821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A475FB-2532-7444-6460-35676A6C5C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5DB6A49-F294-7D61-59A7-47504DBA43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6916BCF-9200-FCF8-BC31-C0DC31DA98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DFC5D2-7526-86E9-3AF5-DD5E6539FB5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652059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30921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718006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4483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33BF2D-41FA-4DC4-ACC3-8DBE09B5CD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13E280-A648-496F-85AA-9A66AAFBBE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CF1F5B-8D44-4C83-9847-9551BDB9F9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183D5-83EE-4A48-BB2E-1FC30CD8E44A}" type="datetimeFigureOut">
              <a:rPr lang="en-US" smtClean="0"/>
              <a:t>6/9/2025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1C3EC5-9432-4A66-9E64-E003554DE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4260A7-E873-4AE3-A514-E4BB65FC70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66CA4-86AD-483A-BC4E-5588252276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3882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079D8-3828-4F5E-A0BB-AE8F18A2D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EB49175-8BA9-4D53-9A50-7147572795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2669A9-F519-4FA9-87F2-1A347FB6E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183D5-83EE-4A48-BB2E-1FC30CD8E44A}" type="datetimeFigureOut">
              <a:rPr lang="en-US" smtClean="0"/>
              <a:t>6/9/2025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68528B-FA2D-4D43-8A7A-88991C0E1E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E2180F-7D0D-482B-8460-366B457050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66CA4-86AD-483A-BC4E-5588252276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5663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EF92452-B6BA-4A34-9679-D34A2491E77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89B900-A9C9-4E80-B0A6-A832725EC2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58F2A1-3E26-417B-A42B-3427FF8141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183D5-83EE-4A48-BB2E-1FC30CD8E44A}" type="datetimeFigureOut">
              <a:rPr lang="en-US" smtClean="0"/>
              <a:t>6/9/2025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B67A0C-4E40-41D0-87DD-C9D859600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910001-2CEE-4F16-93B6-4F0DBBE73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66CA4-86AD-483A-BC4E-5588252276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5633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79413" y="1388226"/>
            <a:ext cx="11525250" cy="5290388"/>
          </a:xfrm>
          <a:prstGeom prst="rect">
            <a:avLst/>
          </a:prstGeom>
        </p:spPr>
        <p:txBody>
          <a:bodyPr/>
          <a:lstStyle>
            <a:lvl1pPr>
              <a:spcBef>
                <a:spcPts val="1400"/>
              </a:spcBef>
              <a:defRPr b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398548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17F54C-82AC-4275-8221-D46FC2667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BB4F01-9014-47D8-8412-C244B62E11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5CB737-AC34-448C-98C8-898605FAE4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183D5-83EE-4A48-BB2E-1FC30CD8E44A}" type="datetimeFigureOut">
              <a:rPr lang="en-US" smtClean="0"/>
              <a:t>6/9/2025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7AE056-A155-42C1-99FF-436668779E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F504B6-2335-4095-8B32-5F546DC694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66CA4-86AD-483A-BC4E-5588252276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1239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E2810-4E61-4DB3-B18D-C9651617E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A02EFD-6306-4EE5-A93E-C3B3D39772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F6911E-21ED-48DB-87D1-BAEBD3DE5E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183D5-83EE-4A48-BB2E-1FC30CD8E44A}" type="datetimeFigureOut">
              <a:rPr lang="en-US" smtClean="0"/>
              <a:t>6/9/2025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F8AC4B-FA15-4C3B-8886-15F84DD595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E126E0-E09D-46FC-99D1-733DF58D6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66CA4-86AD-483A-BC4E-5588252276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4275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C5468-6E3C-464D-A6F9-9A5E61BD9E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FE0FFA-BA3D-4026-B5EE-95A00E43FC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C18753-9280-4B68-B1BA-6C5B41A53A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FAF946-8BD2-4E05-B886-1FBA90C04F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183D5-83EE-4A48-BB2E-1FC30CD8E44A}" type="datetimeFigureOut">
              <a:rPr lang="en-US" smtClean="0"/>
              <a:t>6/9/2025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8ECCFF-AF08-450A-8E24-1D39015489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357094-F2F0-4A8D-A5C3-D80BC46D67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66CA4-86AD-483A-BC4E-5588252276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6857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FED42C-20FB-433D-B2FA-15722CF5DC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D6BDB4-437B-4186-8704-EDB6B55F03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4AE20E-37E7-4857-AB8D-67948CF372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F763DCC-87D5-46CD-B027-BA49CC6B1B4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3433A01-0D20-4787-9FA8-283275AB48F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A574D2-843D-4F2D-AF16-E7E1F35B25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183D5-83EE-4A48-BB2E-1FC30CD8E44A}" type="datetimeFigureOut">
              <a:rPr lang="en-US" smtClean="0"/>
              <a:t>6/9/2025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0E64638-A973-4BE2-AA0D-66B04C9B3F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406A5EE-6F5E-4133-B608-A36D2C049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66CA4-86AD-483A-BC4E-5588252276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2419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FA0394-55C9-4C4A-93DB-AAA9493A5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02A156-2986-4ABD-88EB-80463BB880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183D5-83EE-4A48-BB2E-1FC30CD8E44A}" type="datetimeFigureOut">
              <a:rPr lang="en-US" smtClean="0"/>
              <a:t>6/9/2025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E26ACC-44A1-415B-AB92-2445AC79E1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A5FF18-7690-4BEF-A85B-1A8FDA430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66CA4-86AD-483A-BC4E-5588252276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7004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BF4E047-CF1F-417C-929D-18F8445677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183D5-83EE-4A48-BB2E-1FC30CD8E44A}" type="datetimeFigureOut">
              <a:rPr lang="en-US" smtClean="0"/>
              <a:t>6/9/2025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AAA4F07-AD23-4E5E-9D5E-A87F2D58CE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353E95-DB56-411B-BBAF-EB0EAFEE3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66CA4-86AD-483A-BC4E-5588252276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7694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2F955A-B592-4DB6-A7B5-B68170C51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851CCC-97B2-4BF2-8369-40860ECB31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1F55B1-BF41-4C84-B04F-06D900AC38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BFF8CC-17EE-455F-8D16-116AB1736C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183D5-83EE-4A48-BB2E-1FC30CD8E44A}" type="datetimeFigureOut">
              <a:rPr lang="en-US" smtClean="0"/>
              <a:t>6/9/2025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DBF062-FCFC-4AB6-9E1B-1BFB8D9BF4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017FCE-EFD7-4175-A763-32BF3DBC6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66CA4-86AD-483A-BC4E-5588252276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5431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49326B-82FA-4368-92A0-C51E5CC7E2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9304CE4-5C9C-4E2A-9970-F159A60B7EB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C66A65-F884-4AEB-B19D-2497ADCFC0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7EAC10-F420-471E-84BC-C7B24E2293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183D5-83EE-4A48-BB2E-1FC30CD8E44A}" type="datetimeFigureOut">
              <a:rPr lang="en-US" smtClean="0"/>
              <a:t>6/9/2025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17FE1D-5DF8-4727-A7F1-8BCA4EDE00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922EEE-ACB0-49BB-9812-5ADB795B7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66CA4-86AD-483A-BC4E-5588252276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6627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97FB1D0-F1BF-42CA-83CA-B3568E5EFC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13485-E4D3-4F57-A46D-C56DED0FC0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6A6D78-2DED-4113-B1CF-35F3181329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C183D5-83EE-4A48-BB2E-1FC30CD8E44A}" type="datetimeFigureOut">
              <a:rPr lang="en-US" smtClean="0"/>
              <a:t>6/9/2025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A7174D-3533-4CD4-AD63-7B08E04028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60482C-E75C-4391-BC8F-CC4721087A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A66CA4-86AD-483A-BC4E-5588252276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6217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21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1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Inverted_index#:~:text=In%20computer%20science%2C%20an%20inverted,index%2C%20which%20maps%20from%20documents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3.png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18" Type="http://schemas.openxmlformats.org/officeDocument/2006/relationships/image" Target="../media/image21.png"/><Relationship Id="rId3" Type="http://schemas.openxmlformats.org/officeDocument/2006/relationships/hyperlink" Target="https://en.wikipedia.org/wiki/Inverted_index#:~:text=In%20computer%20science%2C%20an%20inverted,index%2C%20which%20maps%20from%20documents" TargetMode="External"/><Relationship Id="rId21" Type="http://schemas.openxmlformats.org/officeDocument/2006/relationships/image" Target="../media/image24.png"/><Relationship Id="rId7" Type="http://schemas.openxmlformats.org/officeDocument/2006/relationships/image" Target="../media/image102.png"/><Relationship Id="rId12" Type="http://schemas.openxmlformats.org/officeDocument/2006/relationships/image" Target="../media/image15.png"/><Relationship Id="rId17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19.pn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3.png"/><Relationship Id="rId11" Type="http://schemas.openxmlformats.org/officeDocument/2006/relationships/image" Target="../media/image14.png"/><Relationship Id="rId5" Type="http://schemas.openxmlformats.org/officeDocument/2006/relationships/image" Target="../media/image83.png"/><Relationship Id="rId15" Type="http://schemas.openxmlformats.org/officeDocument/2006/relationships/image" Target="../media/image18.png"/><Relationship Id="rId10" Type="http://schemas.openxmlformats.org/officeDocument/2006/relationships/image" Target="../media/image13.png"/><Relationship Id="rId19" Type="http://schemas.openxmlformats.org/officeDocument/2006/relationships/image" Target="../media/image22.png"/><Relationship Id="rId4" Type="http://schemas.openxmlformats.org/officeDocument/2006/relationships/image" Target="../media/image72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Relationship Id="rId22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Voronoi_diagram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7.png"/><Relationship Id="rId4" Type="http://schemas.openxmlformats.org/officeDocument/2006/relationships/hyperlink" Target="https://fbellelli.com/posts/2021-07-08-the-fascinating-world-of-voronoi-diagrams/" TargetMode="Externa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37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8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381.png"/><Relationship Id="rId9" Type="http://schemas.openxmlformats.org/officeDocument/2006/relationships/image" Target="../media/image43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9.png"/><Relationship Id="rId11" Type="http://schemas.openxmlformats.org/officeDocument/2006/relationships/image" Target="../media/image54.png"/><Relationship Id="rId5" Type="http://schemas.openxmlformats.org/officeDocument/2006/relationships/image" Target="../media/image48.png"/><Relationship Id="rId10" Type="http://schemas.openxmlformats.org/officeDocument/2006/relationships/image" Target="../media/image53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512.06925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mccormickml.com/2017/10/22/product-quantizer-tutorial-part-2/" TargetMode="External"/><Relationship Id="rId4" Type="http://schemas.openxmlformats.org/officeDocument/2006/relationships/image" Target="../media/image5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512.06925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inria.hal.science/inria-00514462/document/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inria.hal.science/inria-00514462/document/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mccormickml.com/2017/10/13/product-quantizer-tutorial-part-1/" TargetMode="External"/><Relationship Id="rId4" Type="http://schemas.openxmlformats.org/officeDocument/2006/relationships/image" Target="../media/image5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inria.hal.science/inria-00514462/document/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8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inria.hal.science/inria-00514462/document/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9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10.png"/><Relationship Id="rId4" Type="http://schemas.openxmlformats.org/officeDocument/2006/relationships/image" Target="../media/image50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40.png"/><Relationship Id="rId4" Type="http://schemas.openxmlformats.org/officeDocument/2006/relationships/image" Target="../media/image53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6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603.09320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603.09320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603.09320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zilliz.com/learn/pg-based-anns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mall-world_network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iencedirect.com/science/article/abs/pii/S0306437913001300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15721.courses.cs.cmu.edu/spring2018/papers/08-oltpindexes1/pugh-skiplists-cacm1990.pdf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K-d_tree" TargetMode="Externa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90.png"/><Relationship Id="rId4" Type="http://schemas.openxmlformats.org/officeDocument/2006/relationships/hyperlink" Target="https://arxiv.org/pdf/1511.00628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i.cmu.edu/pub_files/pub1/moore_andrew_1991_1/moore_andrew_1991_1.pdf" TargetMode="Externa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arxiv.org/pdf/1806.09823" TargetMode="External"/><Relationship Id="rId5" Type="http://schemas.openxmlformats.org/officeDocument/2006/relationships/hyperlink" Target="https://en.wikipedia.org/wiki/K-d_tree" TargetMode="External"/><Relationship Id="rId4" Type="http://schemas.openxmlformats.org/officeDocument/2006/relationships/hyperlink" Target="https://www.manning.com/books/advanced-algorithms-and-data-structures" TargetMode="Externa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0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20.png"/><Relationship Id="rId4" Type="http://schemas.openxmlformats.org/officeDocument/2006/relationships/image" Target="../media/image520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20.png"/><Relationship Id="rId4" Type="http://schemas.openxmlformats.org/officeDocument/2006/relationships/image" Target="../media/image520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20.png"/><Relationship Id="rId4" Type="http://schemas.openxmlformats.org/officeDocument/2006/relationships/image" Target="../media/image520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20.png"/><Relationship Id="rId4" Type="http://schemas.openxmlformats.org/officeDocument/2006/relationships/image" Target="../media/image520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0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20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0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2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20.png"/><Relationship Id="rId4" Type="http://schemas.openxmlformats.org/officeDocument/2006/relationships/image" Target="../media/image520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20.png"/><Relationship Id="rId4" Type="http://schemas.openxmlformats.org/officeDocument/2006/relationships/image" Target="../media/image520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0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20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0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20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0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20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0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Locality-sensitive_hashing" TargetMode="External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1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7.pn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1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1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1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8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0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EAD34-FE4D-4A41-82A2-2236156312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5400" y="1636650"/>
            <a:ext cx="9601200" cy="238760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CSCI E-96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Data Mining, Discovery and Exploration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Efficient Similarity Search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5A855A-A2B4-41D5-81C1-CAA6D45AA9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15222"/>
            <a:ext cx="9144000" cy="494102"/>
          </a:xfrm>
        </p:spPr>
        <p:txBody>
          <a:bodyPr/>
          <a:lstStyle/>
          <a:p>
            <a:r>
              <a:rPr lang="en-US" dirty="0"/>
              <a:t>Steve Elston</a:t>
            </a:r>
          </a:p>
          <a:p>
            <a:endParaRPr lang="en-US" dirty="0"/>
          </a:p>
        </p:txBody>
      </p:sp>
      <p:pic>
        <p:nvPicPr>
          <p:cNvPr id="1026" name="Picture 2" descr="Image result for harvard extension school logo">
            <a:extLst>
              <a:ext uri="{FF2B5EF4-FFF2-40B4-BE49-F238E27FC236}">
                <a16:creationId xmlns:a16="http://schemas.microsoft.com/office/drawing/2014/main" id="{0512F5AD-ED64-4E88-80AB-F8D75DDF2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158" y="4791269"/>
            <a:ext cx="333375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3F2317F-F47E-4078-8A9E-272A9AB83B75}"/>
              </a:ext>
            </a:extLst>
          </p:cNvPr>
          <p:cNvSpPr txBox="1"/>
          <p:nvPr/>
        </p:nvSpPr>
        <p:spPr>
          <a:xfrm>
            <a:off x="3348567" y="6421967"/>
            <a:ext cx="5744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Copyright 2021, 2022, 2023, 2024, 2025, Stephen F Elston. All rights reserved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663989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52861F-67E5-BC09-2478-9BD242375B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5FC993-6B7E-56F0-8B75-71E8DFFEFF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Flat similarity search finds exact solution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FAF27E0-74CC-A7F3-AE99-253AB4ACB571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896079"/>
                <a:ext cx="11525250" cy="569899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>
                    <a:latin typeface="+mn-lt"/>
                  </a:rPr>
                  <a:t>Flat similarity search </a:t>
                </a:r>
                <a:r>
                  <a:rPr lang="en-US" dirty="0">
                    <a:latin typeface="+mn-lt"/>
                  </a:rPr>
                  <a:t>finds an </a:t>
                </a:r>
                <a:r>
                  <a:rPr lang="en-US" b="1" dirty="0">
                    <a:latin typeface="+mn-lt"/>
                  </a:rPr>
                  <a:t>exact solution </a:t>
                </a:r>
                <a:r>
                  <a:rPr lang="en-US" dirty="0">
                    <a:latin typeface="+mn-lt"/>
                  </a:rPr>
                  <a:t>to the nearest neighbor problem </a:t>
                </a:r>
              </a:p>
              <a:p>
                <a:r>
                  <a:rPr lang="en-US" dirty="0">
                    <a:latin typeface="+mn-lt"/>
                  </a:rPr>
                  <a:t>Flat similarity search computes exact similarity to a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>
                    <a:latin typeface="+mn-lt"/>
                  </a:rPr>
                  <a:t> length </a:t>
                </a:r>
                <a:r>
                  <a:rPr lang="en-US" b="1" dirty="0">
                    <a:latin typeface="+mn-lt"/>
                  </a:rPr>
                  <a:t>query vector,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𝒒</m:t>
                    </m:r>
                  </m:oMath>
                </a14:m>
                <a:endParaRPr lang="en-US" b="1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Flat similarity search requires linear scan of distance between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>
                    <a:latin typeface="+mn-lt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>
                    <a:latin typeface="+mn-lt"/>
                  </a:rPr>
                  <a:t>-length vector-valued observations and </a:t>
                </a:r>
                <a14:m>
                  <m:oMath xmlns:m="http://schemas.openxmlformats.org/officeDocument/2006/math">
                    <m:r>
                      <a:rPr lang="en-US" b="0" i="1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endParaRPr lang="en-US" dirty="0">
                  <a:latin typeface="+mn-lt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𝑐𝑜𝑚𝑝𝑙𝑒𝑥𝑖𝑡𝑦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𝑑𝑛</m:t>
                          </m:r>
                        </m:e>
                      </m:d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Flat similarity search finds exact nearest neighbors at a cost</a:t>
                </a:r>
              </a:p>
              <a:p>
                <a:pPr lvl="1"/>
                <a:r>
                  <a:rPr lang="en-US" dirty="0">
                    <a:latin typeface="+mn-lt"/>
                  </a:rPr>
                  <a:t>High computational complexity</a:t>
                </a:r>
              </a:p>
              <a:p>
                <a:pPr lvl="1"/>
                <a:r>
                  <a:rPr lang="en-US" dirty="0">
                    <a:latin typeface="+mn-lt"/>
                  </a:rPr>
                  <a:t>High memory requirement, with no compression -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𝑑𝑛</m:t>
                    </m:r>
                  </m:oMath>
                </a14:m>
                <a:r>
                  <a:rPr lang="en-US" dirty="0">
                    <a:latin typeface="+mn-lt"/>
                  </a:rPr>
                  <a:t> for floating point vectors           </a:t>
                </a:r>
              </a:p>
              <a:p>
                <a:endParaRPr lang="en-US" sz="2400" dirty="0">
                  <a:latin typeface="+mn-lt"/>
                </a:endParaRPr>
              </a:p>
              <a:p>
                <a:pPr marL="0" indent="0">
                  <a:buNone/>
                </a:pPr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FAF27E0-74CC-A7F3-AE99-253AB4ACB57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896079"/>
                <a:ext cx="11525250" cy="5698998"/>
              </a:xfrm>
              <a:blipFill>
                <a:blip r:embed="rId3"/>
                <a:stretch>
                  <a:fillRect l="-1111" t="-1818" r="-7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0839426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LSH for Numeric Variables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896079"/>
                <a:ext cx="11525250" cy="163930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Review Cosine Similarity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p>
                                  <m: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>
                  <a:latin typeface="+mn-lt"/>
                </a:endParaRPr>
              </a:p>
              <a:p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896079"/>
                <a:ext cx="11525250" cy="1639303"/>
              </a:xfrm>
              <a:blipFill>
                <a:blip r:embed="rId3"/>
                <a:stretch>
                  <a:fillRect l="-1111" t="-63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BC2410D-2843-43D4-8696-1D08665D8734}"/>
              </a:ext>
            </a:extLst>
          </p:cNvPr>
          <p:cNvCxnSpPr/>
          <p:nvPr/>
        </p:nvCxnSpPr>
        <p:spPr>
          <a:xfrm>
            <a:off x="758008" y="5961921"/>
            <a:ext cx="459783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F210B04-140B-48C3-AB42-D61C9037800A}"/>
              </a:ext>
            </a:extLst>
          </p:cNvPr>
          <p:cNvCxnSpPr>
            <a:cxnSpLocks/>
          </p:cNvCxnSpPr>
          <p:nvPr/>
        </p:nvCxnSpPr>
        <p:spPr>
          <a:xfrm flipV="1">
            <a:off x="758008" y="2578125"/>
            <a:ext cx="0" cy="338379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2B40F0C-6CA8-4E2B-9506-257938DB4E99}"/>
              </a:ext>
            </a:extLst>
          </p:cNvPr>
          <p:cNvSpPr txBox="1"/>
          <p:nvPr/>
        </p:nvSpPr>
        <p:spPr>
          <a:xfrm>
            <a:off x="2907106" y="5961921"/>
            <a:ext cx="5036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X</a:t>
            </a:r>
            <a:r>
              <a:rPr lang="en-US" sz="2800" b="1" baseline="-25000" dirty="0"/>
              <a:t>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793A1DA-70A2-4EC3-9CAF-5C65A92AE62B}"/>
              </a:ext>
            </a:extLst>
          </p:cNvPr>
          <p:cNvSpPr txBox="1"/>
          <p:nvPr/>
        </p:nvSpPr>
        <p:spPr>
          <a:xfrm>
            <a:off x="238462" y="3953012"/>
            <a:ext cx="5036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X</a:t>
            </a:r>
            <a:r>
              <a:rPr lang="en-US" sz="2800" b="1" baseline="-25000" dirty="0"/>
              <a:t>2</a:t>
            </a:r>
          </a:p>
        </p:txBody>
      </p:sp>
      <p:sp>
        <p:nvSpPr>
          <p:cNvPr id="12" name="Cross 11">
            <a:extLst>
              <a:ext uri="{FF2B5EF4-FFF2-40B4-BE49-F238E27FC236}">
                <a16:creationId xmlns:a16="http://schemas.microsoft.com/office/drawing/2014/main" id="{B23426B5-5480-4DE4-9184-9876C2CB2517}"/>
              </a:ext>
            </a:extLst>
          </p:cNvPr>
          <p:cNvSpPr/>
          <p:nvPr/>
        </p:nvSpPr>
        <p:spPr>
          <a:xfrm>
            <a:off x="4316808" y="3390317"/>
            <a:ext cx="200890" cy="208875"/>
          </a:xfrm>
          <a:prstGeom prst="plu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ross 12">
            <a:extLst>
              <a:ext uri="{FF2B5EF4-FFF2-40B4-BE49-F238E27FC236}">
                <a16:creationId xmlns:a16="http://schemas.microsoft.com/office/drawing/2014/main" id="{CD8CD439-2CC4-4431-AB63-0F32315F3BC5}"/>
              </a:ext>
            </a:extLst>
          </p:cNvPr>
          <p:cNvSpPr/>
          <p:nvPr/>
        </p:nvSpPr>
        <p:spPr>
          <a:xfrm>
            <a:off x="2498956" y="5229827"/>
            <a:ext cx="200890" cy="208875"/>
          </a:xfrm>
          <a:prstGeom prst="plu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0D27AE9-6F7D-46F4-B0C2-70E2F3CD488A}"/>
              </a:ext>
            </a:extLst>
          </p:cNvPr>
          <p:cNvSpPr txBox="1"/>
          <p:nvPr/>
        </p:nvSpPr>
        <p:spPr>
          <a:xfrm>
            <a:off x="2211797" y="5411221"/>
            <a:ext cx="845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(2,1)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800F31-6C70-4F71-B1DD-342BB67BF461}"/>
              </a:ext>
            </a:extLst>
          </p:cNvPr>
          <p:cNvSpPr txBox="1"/>
          <p:nvPr/>
        </p:nvSpPr>
        <p:spPr>
          <a:xfrm>
            <a:off x="4531787" y="3222984"/>
            <a:ext cx="845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(4,3)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5FEAA3B-26B3-4998-B64A-7CACD68892A0}"/>
                  </a:ext>
                </a:extLst>
              </p:cNvPr>
              <p:cNvSpPr txBox="1"/>
              <p:nvPr/>
            </p:nvSpPr>
            <p:spPr>
              <a:xfrm>
                <a:off x="5591892" y="2768378"/>
                <a:ext cx="6445125" cy="22681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Points at (2,1) and (4,3)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What is the distance between them?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Cosine distance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𝑑𝑐𝑜𝑠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box>
                        <m:box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2∗4 +1∗3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  <m:sup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p>
                                        <m:sSup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sup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1/2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</m:e>
                                        <m:sup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p>
                                        <m:sSup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e>
                                        <m:sup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1/2</m:t>
                                  </m:r>
                                </m:sup>
                              </m:sSup>
                            </m:den>
                          </m:f>
                        </m:e>
                      </m:box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1/2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25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1/2</m:t>
                              </m:r>
                            </m:sup>
                          </m:sSup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=0.984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5FEAA3B-26B3-4998-B64A-7CACD68892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1892" y="2768378"/>
                <a:ext cx="6445125" cy="2268121"/>
              </a:xfrm>
              <a:prstGeom prst="rect">
                <a:avLst/>
              </a:prstGeom>
              <a:blipFill>
                <a:blip r:embed="rId4"/>
                <a:stretch>
                  <a:fillRect l="-1229" t="-2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2C19033-E180-48CB-8A3F-5E01D0B45E8B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758008" y="5334265"/>
            <a:ext cx="1740948" cy="627656"/>
          </a:xfrm>
          <a:prstGeom prst="straightConnector1">
            <a:avLst/>
          </a:prstGeom>
          <a:ln w="444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C4470BD-1B84-4863-B51E-E05B61323441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742126" y="3494755"/>
            <a:ext cx="3574682" cy="2467168"/>
          </a:xfrm>
          <a:prstGeom prst="straightConnector1">
            <a:avLst/>
          </a:prstGeom>
          <a:ln w="444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BC4F1A39-7311-4D97-9D1E-707E33AC61BC}"/>
              </a:ext>
            </a:extLst>
          </p:cNvPr>
          <p:cNvSpPr txBox="1"/>
          <p:nvPr/>
        </p:nvSpPr>
        <p:spPr>
          <a:xfrm>
            <a:off x="1850592" y="5051214"/>
            <a:ext cx="3860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Symbol" panose="05050102010706020507" pitchFamily="18" charset="2"/>
              </a:rPr>
              <a:t>q</a:t>
            </a:r>
          </a:p>
        </p:txBody>
      </p:sp>
    </p:spTree>
    <p:extLst>
      <p:ext uri="{BB962C8B-B14F-4D97-AF65-F5344CB8AC3E}">
        <p14:creationId xmlns:p14="http://schemas.microsoft.com/office/powerpoint/2010/main" val="272588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 animBg="1"/>
      <p:bldP spid="13" grpId="0" animBg="1"/>
      <p:bldP spid="14" grpId="0"/>
      <p:bldP spid="15" grpId="0"/>
      <p:bldP spid="21" grpId="0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LSH for Numeric Variables 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33375" y="896079"/>
            <a:ext cx="11525250" cy="6404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Create hashes with random hyperplanes    </a:t>
            </a:r>
          </a:p>
          <a:p>
            <a:pPr marL="0" indent="0">
              <a:buNone/>
            </a:pPr>
            <a:endParaRPr lang="en-US" dirty="0">
              <a:latin typeface="+mn-lt"/>
            </a:endParaRPr>
          </a:p>
          <a:p>
            <a:endParaRPr lang="en-US" dirty="0">
              <a:latin typeface="+mn-lt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BC2410D-2843-43D4-8696-1D08665D8734}"/>
              </a:ext>
            </a:extLst>
          </p:cNvPr>
          <p:cNvCxnSpPr>
            <a:cxnSpLocks/>
          </p:cNvCxnSpPr>
          <p:nvPr/>
        </p:nvCxnSpPr>
        <p:spPr>
          <a:xfrm flipV="1">
            <a:off x="2445406" y="4920792"/>
            <a:ext cx="3220103" cy="14346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F210B04-140B-48C3-AB42-D61C9037800A}"/>
              </a:ext>
            </a:extLst>
          </p:cNvPr>
          <p:cNvCxnSpPr>
            <a:cxnSpLocks/>
          </p:cNvCxnSpPr>
          <p:nvPr/>
        </p:nvCxnSpPr>
        <p:spPr>
          <a:xfrm flipV="1">
            <a:off x="2445406" y="2286000"/>
            <a:ext cx="0" cy="277825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5FEAA3B-26B3-4998-B64A-7CACD68892A0}"/>
                  </a:ext>
                </a:extLst>
              </p:cNvPr>
              <p:cNvSpPr txBox="1"/>
              <p:nvPr/>
            </p:nvSpPr>
            <p:spPr>
              <a:xfrm>
                <a:off x="6400536" y="1355916"/>
                <a:ext cx="5311709" cy="45243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Start with two vectors, </a:t>
                </a:r>
                <a:r>
                  <a:rPr lang="en-US" sz="2400" dirty="0" err="1"/>
                  <a:t>x,y</a:t>
                </a:r>
                <a:r>
                  <a:rPr lang="en-US" sz="2400" dirty="0"/>
                  <a:t>     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Choose a hyperplane H at random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Hyperplane defined by a perpendicular vector, v 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Dot products of v with x, y have opposite signs: 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⇒+</m:t>
                      </m:r>
                    </m:oMath>
                  </m:oMathPara>
                </a14:m>
                <a:endParaRPr lang="en-US" sz="2400" b="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⇒−</m:t>
                      </m:r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ea typeface="Cambria Math" panose="02040503050406030204" pitchFamily="18" charset="0"/>
                  </a:rPr>
                  <a:t>Or if v has opposite sign: </a:t>
                </a:r>
                <a:endParaRPr 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⋅−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⇒−</m:t>
                      </m:r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⇒+</m:t>
                      </m:r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5FEAA3B-26B3-4998-B64A-7CACD68892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0536" y="1355916"/>
                <a:ext cx="5311709" cy="4524315"/>
              </a:xfrm>
              <a:prstGeom prst="rect">
                <a:avLst/>
              </a:prstGeom>
              <a:blipFill>
                <a:blip r:embed="rId3"/>
                <a:stretch>
                  <a:fillRect l="-1607" t="-1077" r="-2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2C19033-E180-48CB-8A3F-5E01D0B45E8B}"/>
              </a:ext>
            </a:extLst>
          </p:cNvPr>
          <p:cNvCxnSpPr>
            <a:cxnSpLocks/>
          </p:cNvCxnSpPr>
          <p:nvPr/>
        </p:nvCxnSpPr>
        <p:spPr>
          <a:xfrm flipV="1">
            <a:off x="2429523" y="4457290"/>
            <a:ext cx="2593221" cy="605376"/>
          </a:xfrm>
          <a:prstGeom prst="straightConnector1">
            <a:avLst/>
          </a:prstGeom>
          <a:ln w="444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C4470BD-1B84-4863-B51E-E05B61323441}"/>
              </a:ext>
            </a:extLst>
          </p:cNvPr>
          <p:cNvCxnSpPr>
            <a:cxnSpLocks/>
          </p:cNvCxnSpPr>
          <p:nvPr/>
        </p:nvCxnSpPr>
        <p:spPr>
          <a:xfrm flipV="1">
            <a:off x="2429524" y="2724347"/>
            <a:ext cx="1204509" cy="2339910"/>
          </a:xfrm>
          <a:prstGeom prst="straightConnector1">
            <a:avLst/>
          </a:prstGeom>
          <a:ln w="444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BC4F1A39-7311-4D97-9D1E-707E33AC61BC}"/>
              </a:ext>
            </a:extLst>
          </p:cNvPr>
          <p:cNvSpPr txBox="1"/>
          <p:nvPr/>
        </p:nvSpPr>
        <p:spPr>
          <a:xfrm>
            <a:off x="3537990" y="4153548"/>
            <a:ext cx="3860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Symbol" panose="05050102010706020507" pitchFamily="18" charset="2"/>
              </a:rPr>
              <a:t>q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2DA1524-375C-EDF7-3BC0-3101B734DD5D}"/>
              </a:ext>
            </a:extLst>
          </p:cNvPr>
          <p:cNvSpPr txBox="1"/>
          <p:nvPr/>
        </p:nvSpPr>
        <p:spPr>
          <a:xfrm>
            <a:off x="5047904" y="4228046"/>
            <a:ext cx="304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D34270C-B65E-331E-35A7-1C894F3C5FB8}"/>
              </a:ext>
            </a:extLst>
          </p:cNvPr>
          <p:cNvSpPr txBox="1"/>
          <p:nvPr/>
        </p:nvSpPr>
        <p:spPr>
          <a:xfrm>
            <a:off x="3657503" y="2434781"/>
            <a:ext cx="304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760D0D0-F2DA-A5EA-9DE0-A646FCD5F066}"/>
              </a:ext>
            </a:extLst>
          </p:cNvPr>
          <p:cNvCxnSpPr>
            <a:cxnSpLocks/>
          </p:cNvCxnSpPr>
          <p:nvPr/>
        </p:nvCxnSpPr>
        <p:spPr>
          <a:xfrm>
            <a:off x="981949" y="3555602"/>
            <a:ext cx="2706076" cy="2796368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36865B7-C98D-6FF3-C51B-A76849593668}"/>
              </a:ext>
            </a:extLst>
          </p:cNvPr>
          <p:cNvCxnSpPr>
            <a:cxnSpLocks/>
          </p:cNvCxnSpPr>
          <p:nvPr/>
        </p:nvCxnSpPr>
        <p:spPr>
          <a:xfrm flipV="1">
            <a:off x="2429523" y="4214462"/>
            <a:ext cx="1027142" cy="848204"/>
          </a:xfrm>
          <a:prstGeom prst="straightConnector1">
            <a:avLst/>
          </a:prstGeom>
          <a:ln w="44450">
            <a:solidFill>
              <a:schemeClr val="accent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C14B2945-1BB7-3D29-E27F-5C9D35B3F829}"/>
              </a:ext>
            </a:extLst>
          </p:cNvPr>
          <p:cNvSpPr txBox="1"/>
          <p:nvPr/>
        </p:nvSpPr>
        <p:spPr>
          <a:xfrm>
            <a:off x="3329869" y="3802740"/>
            <a:ext cx="304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v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4322443-AAE1-AA8F-33BA-78577A6F86A7}"/>
              </a:ext>
            </a:extLst>
          </p:cNvPr>
          <p:cNvSpPr txBox="1"/>
          <p:nvPr/>
        </p:nvSpPr>
        <p:spPr>
          <a:xfrm>
            <a:off x="2588344" y="5474388"/>
            <a:ext cx="3575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</a:t>
            </a:r>
          </a:p>
        </p:txBody>
      </p:sp>
    </p:spTree>
    <p:extLst>
      <p:ext uri="{BB962C8B-B14F-4D97-AF65-F5344CB8AC3E}">
        <p14:creationId xmlns:p14="http://schemas.microsoft.com/office/powerpoint/2010/main" val="3299163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3" grpId="0"/>
      <p:bldP spid="31" grpId="0"/>
      <p:bldP spid="32" grpId="0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LSH for Numeric Variables 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33375" y="896079"/>
            <a:ext cx="11525250" cy="6404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Create hashes with random hyperplanes    </a:t>
            </a:r>
          </a:p>
          <a:p>
            <a:pPr marL="0" indent="0">
              <a:buNone/>
            </a:pPr>
            <a:endParaRPr lang="en-US" dirty="0">
              <a:latin typeface="+mn-lt"/>
            </a:endParaRPr>
          </a:p>
          <a:p>
            <a:endParaRPr lang="en-US" dirty="0">
              <a:latin typeface="+mn-lt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BC2410D-2843-43D4-8696-1D08665D8734}"/>
              </a:ext>
            </a:extLst>
          </p:cNvPr>
          <p:cNvCxnSpPr>
            <a:cxnSpLocks/>
          </p:cNvCxnSpPr>
          <p:nvPr/>
        </p:nvCxnSpPr>
        <p:spPr>
          <a:xfrm flipV="1">
            <a:off x="2445406" y="4920792"/>
            <a:ext cx="3220103" cy="14346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F210B04-140B-48C3-AB42-D61C9037800A}"/>
              </a:ext>
            </a:extLst>
          </p:cNvPr>
          <p:cNvCxnSpPr>
            <a:cxnSpLocks/>
          </p:cNvCxnSpPr>
          <p:nvPr/>
        </p:nvCxnSpPr>
        <p:spPr>
          <a:xfrm flipV="1">
            <a:off x="2445406" y="2286000"/>
            <a:ext cx="0" cy="277825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5FEAA3B-26B3-4998-B64A-7CACD68892A0}"/>
                  </a:ext>
                </a:extLst>
              </p:cNvPr>
              <p:cNvSpPr txBox="1"/>
              <p:nvPr/>
            </p:nvSpPr>
            <p:spPr>
              <a:xfrm>
                <a:off x="6400536" y="1474727"/>
                <a:ext cx="5311709" cy="48936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Choose another hyperplane H at random with orthogonal vector v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Dot products of v with </a:t>
                </a:r>
                <a:r>
                  <a:rPr lang="en-US" sz="2400" dirty="0" err="1"/>
                  <a:t>x,y</a:t>
                </a:r>
                <a:r>
                  <a:rPr lang="en-US" sz="2400" dirty="0"/>
                  <a:t> have same signs: 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⇒+</m:t>
                      </m:r>
                    </m:oMath>
                  </m:oMathPara>
                </a14:m>
                <a:endParaRPr lang="en-US" sz="2400" b="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⇒+</m:t>
                      </m:r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ea typeface="Cambria Math" panose="02040503050406030204" pitchFamily="18" charset="0"/>
                  </a:rPr>
                  <a:t>Or if v has same sign: </a:t>
                </a:r>
                <a:endParaRPr 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⋅−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⇒−</m:t>
                      </m:r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⇒−</m:t>
                      </m:r>
                    </m:oMath>
                  </m:oMathPara>
                </a14:m>
                <a:endParaRPr lang="en-US" sz="2400" b="0" dirty="0">
                  <a:ea typeface="Cambria Math" panose="020405030504060302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ea typeface="Cambria Math" panose="02040503050406030204" pitchFamily="18" charset="0"/>
                  </a:rPr>
                  <a:t>Therefore expected probability that dot product with orthogonal vector have opposite signs:  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+,−</m:t>
                              </m:r>
                            </m:e>
                          </m:d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5FEAA3B-26B3-4998-B64A-7CACD68892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0536" y="1474727"/>
                <a:ext cx="5311709" cy="4893647"/>
              </a:xfrm>
              <a:prstGeom prst="rect">
                <a:avLst/>
              </a:prstGeom>
              <a:blipFill>
                <a:blip r:embed="rId3"/>
                <a:stretch>
                  <a:fillRect l="-1607" t="-996" b="-7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2C19033-E180-48CB-8A3F-5E01D0B45E8B}"/>
              </a:ext>
            </a:extLst>
          </p:cNvPr>
          <p:cNvCxnSpPr>
            <a:cxnSpLocks/>
          </p:cNvCxnSpPr>
          <p:nvPr/>
        </p:nvCxnSpPr>
        <p:spPr>
          <a:xfrm flipV="1">
            <a:off x="2429523" y="4457290"/>
            <a:ext cx="2593221" cy="605376"/>
          </a:xfrm>
          <a:prstGeom prst="straightConnector1">
            <a:avLst/>
          </a:prstGeom>
          <a:ln w="444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C4470BD-1B84-4863-B51E-E05B61323441}"/>
              </a:ext>
            </a:extLst>
          </p:cNvPr>
          <p:cNvCxnSpPr>
            <a:cxnSpLocks/>
          </p:cNvCxnSpPr>
          <p:nvPr/>
        </p:nvCxnSpPr>
        <p:spPr>
          <a:xfrm flipV="1">
            <a:off x="2429524" y="2724347"/>
            <a:ext cx="1204509" cy="2339910"/>
          </a:xfrm>
          <a:prstGeom prst="straightConnector1">
            <a:avLst/>
          </a:prstGeom>
          <a:ln w="444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BC4F1A39-7311-4D97-9D1E-707E33AC61BC}"/>
              </a:ext>
            </a:extLst>
          </p:cNvPr>
          <p:cNvSpPr txBox="1"/>
          <p:nvPr/>
        </p:nvSpPr>
        <p:spPr>
          <a:xfrm>
            <a:off x="3537990" y="4153548"/>
            <a:ext cx="3860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Symbol" panose="05050102010706020507" pitchFamily="18" charset="2"/>
              </a:rPr>
              <a:t>q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2DA1524-375C-EDF7-3BC0-3101B734DD5D}"/>
              </a:ext>
            </a:extLst>
          </p:cNvPr>
          <p:cNvSpPr txBox="1"/>
          <p:nvPr/>
        </p:nvSpPr>
        <p:spPr>
          <a:xfrm>
            <a:off x="5047904" y="4228046"/>
            <a:ext cx="304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D34270C-B65E-331E-35A7-1C894F3C5FB8}"/>
              </a:ext>
            </a:extLst>
          </p:cNvPr>
          <p:cNvSpPr txBox="1"/>
          <p:nvPr/>
        </p:nvSpPr>
        <p:spPr>
          <a:xfrm>
            <a:off x="3657503" y="2434781"/>
            <a:ext cx="304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760D0D0-F2DA-A5EA-9DE0-A646FCD5F066}"/>
              </a:ext>
            </a:extLst>
          </p:cNvPr>
          <p:cNvCxnSpPr>
            <a:cxnSpLocks/>
          </p:cNvCxnSpPr>
          <p:nvPr/>
        </p:nvCxnSpPr>
        <p:spPr>
          <a:xfrm>
            <a:off x="584200" y="4992523"/>
            <a:ext cx="4341305" cy="192219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36865B7-C98D-6FF3-C51B-A76849593668}"/>
              </a:ext>
            </a:extLst>
          </p:cNvPr>
          <p:cNvCxnSpPr>
            <a:cxnSpLocks/>
          </p:cNvCxnSpPr>
          <p:nvPr/>
        </p:nvCxnSpPr>
        <p:spPr>
          <a:xfrm flipV="1">
            <a:off x="2439268" y="3921551"/>
            <a:ext cx="138963" cy="1141115"/>
          </a:xfrm>
          <a:prstGeom prst="straightConnector1">
            <a:avLst/>
          </a:prstGeom>
          <a:ln w="44450">
            <a:solidFill>
              <a:schemeClr val="accent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C14B2945-1BB7-3D29-E27F-5C9D35B3F829}"/>
              </a:ext>
            </a:extLst>
          </p:cNvPr>
          <p:cNvSpPr txBox="1"/>
          <p:nvPr/>
        </p:nvSpPr>
        <p:spPr>
          <a:xfrm>
            <a:off x="2508749" y="3464220"/>
            <a:ext cx="304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v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4322443-AAE1-AA8F-33BA-78577A6F86A7}"/>
              </a:ext>
            </a:extLst>
          </p:cNvPr>
          <p:cNvSpPr txBox="1"/>
          <p:nvPr/>
        </p:nvSpPr>
        <p:spPr>
          <a:xfrm>
            <a:off x="4343470" y="5132406"/>
            <a:ext cx="3575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</a:t>
            </a:r>
          </a:p>
        </p:txBody>
      </p:sp>
    </p:spTree>
    <p:extLst>
      <p:ext uri="{BB962C8B-B14F-4D97-AF65-F5344CB8AC3E}">
        <p14:creationId xmlns:p14="http://schemas.microsoft.com/office/powerpoint/2010/main" val="461037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LSH for Numeric Variables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1270000"/>
                <a:ext cx="11010128" cy="548640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𝑠𝑒𝑛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ℱ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latin typeface="+mn-lt"/>
                  </a:rPr>
                  <a:t> family for cosine distance hashes  </a:t>
                </a:r>
              </a:p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Using cosine hashes,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latin typeface="+mn-lt"/>
                  </a:rPr>
                  <a:t> </a:t>
                </a:r>
                <a:r>
                  <a:rPr lang="en-US" dirty="0" err="1">
                    <a:latin typeface="+mn-lt"/>
                  </a:rPr>
                  <a:t>iif</a:t>
                </a:r>
                <a:r>
                  <a:rPr lang="en-US" dirty="0">
                    <a:latin typeface="+mn-lt"/>
                  </a:rPr>
                  <a:t> the dot products x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>
                    <a:latin typeface="+mn-lt"/>
                  </a:rPr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>
                    <a:latin typeface="+mn-lt"/>
                  </a:rPr>
                  <a:t> have the same sign, then: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𝑠𝑒𝑛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pPr marL="0" indent="0">
                  <a:buNone/>
                </a:pPr>
                <a:endParaRPr lang="en-US" dirty="0">
                  <a:latin typeface="+mn-lt"/>
                </a:endParaRPr>
              </a:p>
              <a:p>
                <a:endParaRPr lang="en-US" dirty="0">
                  <a:latin typeface="+mn-lt"/>
                </a:endParaRPr>
              </a:p>
              <a:p>
                <a:pPr marL="0" indent="0">
                  <a:buNone/>
                </a:pPr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1270000"/>
                <a:ext cx="11010128" cy="5486400"/>
              </a:xfrm>
              <a:blipFill>
                <a:blip r:embed="rId3"/>
                <a:stretch>
                  <a:fillRect l="-1163" t="-1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1284729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LSH for Numeric Variables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1270000"/>
                <a:ext cx="11010128" cy="548640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Use sketches to simplify cosine distance LSH  </a:t>
                </a:r>
              </a:p>
              <a:p>
                <a:r>
                  <a:rPr lang="en-US" dirty="0">
                    <a:latin typeface="+mn-lt"/>
                  </a:rPr>
                  <a:t>Need to compute a number of hashes to accurately estimate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endParaRPr lang="en-US" dirty="0">
                  <a:latin typeface="Symbol" panose="05050102010706020507" pitchFamily="18" charset="2"/>
                </a:endParaRPr>
              </a:p>
              <a:p>
                <a:pPr lvl="1"/>
                <a:r>
                  <a:rPr lang="en-US" dirty="0">
                    <a:latin typeface="+mn-lt"/>
                  </a:rPr>
                  <a:t>Must average out error of each hash (estimate)   </a:t>
                </a:r>
              </a:p>
              <a:p>
                <a:r>
                  <a:rPr lang="en-US" dirty="0">
                    <a:latin typeface="+mn-lt"/>
                  </a:rPr>
                  <a:t>Sketches can speed this calculation  </a:t>
                </a:r>
              </a:p>
              <a:p>
                <a:r>
                  <a:rPr lang="en-US" dirty="0">
                    <a:latin typeface="+mn-lt"/>
                  </a:rPr>
                  <a:t>Use </a:t>
                </a:r>
                <a:r>
                  <a:rPr lang="en-US" b="1" dirty="0">
                    <a:latin typeface="+mn-lt"/>
                  </a:rPr>
                  <a:t>random vectors with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b="1" dirty="0">
                    <a:latin typeface="+mn-lt"/>
                  </a:rPr>
                  <a:t> values</a:t>
                </a:r>
                <a:r>
                  <a:rPr lang="en-US" dirty="0">
                    <a:latin typeface="+mn-lt"/>
                  </a:rPr>
                  <a:t>, </a:t>
                </a:r>
              </a:p>
              <a:p>
                <a:pPr lvl="1"/>
                <a:r>
                  <a:rPr lang="en-US" dirty="0">
                    <a:latin typeface="+mn-lt"/>
                  </a:rPr>
                  <a:t>Example,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+1,−1,−1,+1,…,−1</m:t>
                        </m:r>
                      </m:e>
                    </m:d>
                  </m:oMath>
                </a14:m>
                <a:endParaRPr lang="en-US" dirty="0">
                  <a:latin typeface="+mn-lt"/>
                </a:endParaRPr>
              </a:p>
              <a:p>
                <a:pPr lvl="1"/>
                <a:r>
                  <a:rPr lang="en-US" dirty="0">
                    <a:latin typeface="+mn-lt"/>
                  </a:rPr>
                  <a:t>Hash family,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ℱ</m:t>
                    </m:r>
                  </m:oMath>
                </a14:m>
                <a:r>
                  <a:rPr lang="en-US" dirty="0">
                    <a:latin typeface="+mn-lt"/>
                  </a:rPr>
                  <a:t>, is </a:t>
                </a:r>
                <a:r>
                  <a:rPr lang="en-US" b="1" dirty="0">
                    <a:latin typeface="+mn-lt"/>
                  </a:rPr>
                  <a:t>sign of dot products </a:t>
                </a:r>
                <a:r>
                  <a:rPr lang="en-US" dirty="0">
                    <a:latin typeface="+mn-lt"/>
                  </a:rPr>
                  <a:t>of variables with random vectors </a:t>
                </a:r>
              </a:p>
              <a:p>
                <a:r>
                  <a:rPr lang="en-US" dirty="0">
                    <a:latin typeface="+mn-lt"/>
                  </a:rPr>
                  <a:t>For n dimensional data, limited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>
                    <a:latin typeface="+mn-lt"/>
                  </a:rPr>
                  <a:t> possible hashes</a:t>
                </a:r>
              </a:p>
              <a:p>
                <a:pPr lvl="1"/>
                <a:r>
                  <a:rPr lang="en-US" dirty="0">
                    <a:latin typeface="+mn-lt"/>
                  </a:rPr>
                  <a:t>Most useful </a:t>
                </a:r>
                <a:r>
                  <a:rPr lang="en-US">
                    <a:latin typeface="+mn-lt"/>
                  </a:rPr>
                  <a:t>for very </a:t>
                </a:r>
                <a:r>
                  <a:rPr lang="en-US" dirty="0">
                    <a:latin typeface="+mn-lt"/>
                  </a:rPr>
                  <a:t>high-dimensional variables  </a:t>
                </a:r>
              </a:p>
              <a:p>
                <a:r>
                  <a:rPr lang="en-US" dirty="0">
                    <a:latin typeface="+mn-lt"/>
                  </a:rPr>
                  <a:t>See the MMDS book for similar method for Euclidean spaces </a:t>
                </a:r>
              </a:p>
              <a:p>
                <a:endParaRPr lang="en-US" dirty="0">
                  <a:latin typeface="+mn-lt"/>
                </a:endParaRPr>
              </a:p>
              <a:p>
                <a:endParaRPr lang="en-US" dirty="0">
                  <a:latin typeface="+mn-lt"/>
                </a:endParaRPr>
              </a:p>
              <a:p>
                <a:pPr marL="0" indent="0">
                  <a:buNone/>
                </a:pPr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1270000"/>
                <a:ext cx="11010128" cy="5486400"/>
              </a:xfrm>
              <a:blipFill>
                <a:blip r:embed="rId3"/>
                <a:stretch>
                  <a:fillRect l="-1163" t="-1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36421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Summary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36050" y="977769"/>
                <a:ext cx="11010128" cy="5486400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Key points for </a:t>
                </a:r>
                <a:r>
                  <a:rPr lang="en-US">
                    <a:latin typeface="+mn-lt"/>
                  </a:rPr>
                  <a:t>this lesson</a:t>
                </a:r>
                <a:endParaRPr lang="en-US" dirty="0">
                  <a:latin typeface="+mn-lt"/>
                </a:endParaRPr>
              </a:p>
              <a:p>
                <a:r>
                  <a:rPr lang="en-US" b="1" dirty="0">
                    <a:latin typeface="+mn-lt"/>
                  </a:rPr>
                  <a:t>Shingle</a:t>
                </a:r>
                <a:r>
                  <a:rPr lang="en-US" dirty="0">
                    <a:latin typeface="+mn-lt"/>
                  </a:rPr>
                  <a:t> documents for similarity measures </a:t>
                </a:r>
              </a:p>
              <a:p>
                <a:r>
                  <a:rPr lang="en-US" dirty="0">
                    <a:latin typeface="+mn-lt"/>
                  </a:rPr>
                  <a:t>Set of all shingles organized into </a:t>
                </a:r>
                <a:r>
                  <a:rPr lang="en-US" b="1" dirty="0">
                    <a:latin typeface="+mn-lt"/>
                  </a:rPr>
                  <a:t>characteristic matrix </a:t>
                </a:r>
                <a:r>
                  <a:rPr lang="en-US" dirty="0">
                    <a:latin typeface="+mn-lt"/>
                  </a:rPr>
                  <a:t>with rows represented by the </a:t>
                </a:r>
                <a:r>
                  <a:rPr lang="en-US" b="1" dirty="0">
                    <a:latin typeface="+mn-lt"/>
                  </a:rPr>
                  <a:t>universal set</a:t>
                </a:r>
              </a:p>
              <a:p>
                <a:r>
                  <a:rPr lang="en-US" dirty="0">
                    <a:latin typeface="+mn-lt"/>
                  </a:rPr>
                  <a:t>Mini-hashing shingles creates </a:t>
                </a:r>
                <a:r>
                  <a:rPr lang="en-US" b="1" dirty="0">
                    <a:latin typeface="+mn-lt"/>
                  </a:rPr>
                  <a:t>signature matrix </a:t>
                </a:r>
                <a:r>
                  <a:rPr lang="en-US" dirty="0">
                    <a:latin typeface="+mn-lt"/>
                  </a:rPr>
                  <a:t>as compact representation </a:t>
                </a:r>
              </a:p>
              <a:p>
                <a:r>
                  <a:rPr lang="en-US" dirty="0">
                    <a:latin typeface="+mn-lt"/>
                  </a:rPr>
                  <a:t>LSH uses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𝒔𝒆𝒏</m:t>
                    </m:r>
                    <m:d>
                      <m:d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𝓕</m:t>
                        </m:r>
                      </m:e>
                    </m:d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𝒑</m:t>
                            </m:r>
                          </m:e>
                          <m:sub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𝒑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b="1" dirty="0">
                    <a:latin typeface="+mn-lt"/>
                  </a:rPr>
                  <a:t> family of hash functions</a:t>
                </a:r>
                <a:r>
                  <a:rPr lang="en-US" dirty="0">
                    <a:latin typeface="+mn-lt"/>
                  </a:rPr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ℱ</m:t>
                    </m:r>
                  </m:oMath>
                </a14:m>
                <a:r>
                  <a:rPr lang="en-US" dirty="0">
                    <a:latin typeface="+mn-lt"/>
                  </a:rPr>
                  <a:t> </a:t>
                </a:r>
              </a:p>
              <a:p>
                <a:r>
                  <a:rPr lang="en-US" dirty="0">
                    <a:latin typeface="+mn-lt"/>
                  </a:rPr>
                  <a:t>LSH creates </a:t>
                </a:r>
                <a:r>
                  <a:rPr lang="en-US" b="1" dirty="0">
                    <a:latin typeface="+mn-lt"/>
                  </a:rPr>
                  <a:t>sigmodal decision function </a:t>
                </a:r>
                <a:r>
                  <a:rPr lang="en-US" dirty="0">
                    <a:latin typeface="+mn-lt"/>
                  </a:rPr>
                  <a:t>with high slope </a:t>
                </a:r>
              </a:p>
              <a:p>
                <a:r>
                  <a:rPr lang="en-US" b="1" dirty="0">
                    <a:latin typeface="+mn-lt"/>
                  </a:rPr>
                  <a:t>AND-OR and OR-AND construction </a:t>
                </a:r>
                <a:r>
                  <a:rPr lang="en-US" dirty="0">
                    <a:latin typeface="+mn-lt"/>
                  </a:rPr>
                  <a:t>for </a:t>
                </a:r>
                <a:r>
                  <a:rPr lang="en-US" b="1" dirty="0">
                    <a:latin typeface="+mn-lt"/>
                  </a:rPr>
                  <a:t>banded signature ma</a:t>
                </a:r>
                <a:r>
                  <a:rPr lang="en-US" dirty="0">
                    <a:latin typeface="+mn-lt"/>
                  </a:rPr>
                  <a:t>trix creates more sensitive decision function  </a:t>
                </a:r>
              </a:p>
              <a:p>
                <a:r>
                  <a:rPr lang="en-US" dirty="0">
                    <a:latin typeface="+mn-lt"/>
                  </a:rPr>
                  <a:t>Cosine similarity and Hamming distance result in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𝑠𝑒𝑛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ℱ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latin typeface="+mn-lt"/>
                  </a:rPr>
                  <a:t> hash function families</a:t>
                </a:r>
              </a:p>
              <a:p>
                <a:endParaRPr lang="en-US" dirty="0">
                  <a:latin typeface="+mn-lt"/>
                </a:endParaRPr>
              </a:p>
              <a:p>
                <a:endParaRPr lang="en-US" dirty="0">
                  <a:latin typeface="+mn-lt"/>
                </a:endParaRPr>
              </a:p>
              <a:p>
                <a:endParaRPr lang="en-US" dirty="0">
                  <a:latin typeface="+mn-lt"/>
                </a:endParaRPr>
              </a:p>
              <a:p>
                <a:pPr marL="0" indent="0">
                  <a:buNone/>
                </a:pPr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36050" y="977769"/>
                <a:ext cx="11010128" cy="5486400"/>
              </a:xfrm>
              <a:blipFill>
                <a:blip r:embed="rId3"/>
                <a:stretch>
                  <a:fillRect l="-1163" t="-2444" b="-2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868061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C9B707-9D15-391C-2F27-4BA74C271B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BC35C-F2A7-F0AE-815E-446C36A73E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Flat similarity search finds exact solution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0CAEA6-A2B8-ECF4-7D09-E007621CABA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5" y="896079"/>
            <a:ext cx="11525250" cy="56989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latin typeface="+mn-lt"/>
              </a:rPr>
              <a:t>Is any similarity search truly exact?  </a:t>
            </a:r>
          </a:p>
          <a:p>
            <a:r>
              <a:rPr lang="en-US" b="1" dirty="0">
                <a:solidFill>
                  <a:srgbClr val="FF0000"/>
                </a:solidFill>
                <a:latin typeface="+mn-lt"/>
              </a:rPr>
              <a:t>Unlikely!   </a:t>
            </a:r>
          </a:p>
          <a:p>
            <a:pPr lvl="1"/>
            <a:r>
              <a:rPr lang="en-US" dirty="0">
                <a:latin typeface="+mn-lt"/>
              </a:rPr>
              <a:t>Distance is dependent on the distance metric used</a:t>
            </a:r>
          </a:p>
          <a:p>
            <a:pPr lvl="1"/>
            <a:r>
              <a:rPr lang="en-US" dirty="0">
                <a:latin typeface="+mn-lt"/>
              </a:rPr>
              <a:t>Dimensionality reduction provides only an approximate representation of original vector   </a:t>
            </a:r>
          </a:p>
          <a:p>
            <a:pPr lvl="1"/>
            <a:r>
              <a:rPr lang="en-US" dirty="0">
                <a:latin typeface="+mn-lt"/>
              </a:rPr>
              <a:t>Vector valued observations are subject to noise   </a:t>
            </a:r>
          </a:p>
          <a:p>
            <a:r>
              <a:rPr lang="en-US" dirty="0">
                <a:latin typeface="+mn-lt"/>
              </a:rPr>
              <a:t>In reality we only need an NN similarity search good enough for our task</a:t>
            </a:r>
          </a:p>
          <a:p>
            <a:endParaRPr lang="en-US" sz="2400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944834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FEEB62-0204-F0B9-249D-FADDE5CB79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7273ED-5BF7-A8D8-1651-CB5186D7D7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104337"/>
          </a:xfrm>
        </p:spPr>
        <p:txBody>
          <a:bodyPr/>
          <a:lstStyle/>
          <a:p>
            <a:pPr algn="ctr"/>
            <a:r>
              <a:rPr lang="en-US" b="1" dirty="0"/>
              <a:t>Evaluation of ANNS</a:t>
            </a:r>
          </a:p>
        </p:txBody>
      </p:sp>
    </p:spTree>
    <p:extLst>
      <p:ext uri="{BB962C8B-B14F-4D97-AF65-F5344CB8AC3E}">
        <p14:creationId xmlns:p14="http://schemas.microsoft.com/office/powerpoint/2010/main" val="28259976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63D48E-7DDD-6156-0A05-4EB2033943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31A44-874E-8831-E915-8CFF2A4FB7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Evaluation of ANNS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B0CBF9-87CC-11AC-AD83-94CE226B28C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5" y="896079"/>
            <a:ext cx="7187198" cy="56989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How do we objectively evaluate ANNS algorithms </a:t>
            </a:r>
          </a:p>
          <a:p>
            <a:r>
              <a:rPr lang="en-US" dirty="0">
                <a:latin typeface="+mn-lt"/>
              </a:rPr>
              <a:t>There are three dimensions of performance </a:t>
            </a:r>
          </a:p>
          <a:p>
            <a:pPr lvl="1"/>
            <a:r>
              <a:rPr lang="en-US" b="1" dirty="0">
                <a:latin typeface="+mn-lt"/>
              </a:rPr>
              <a:t>Recall</a:t>
            </a:r>
            <a:r>
              <a:rPr lang="en-US" dirty="0">
                <a:latin typeface="+mn-lt"/>
              </a:rPr>
              <a:t> measures the fraction of true NNs found by the algorithm </a:t>
            </a:r>
          </a:p>
          <a:p>
            <a:pPr lvl="1"/>
            <a:r>
              <a:rPr lang="en-US" b="1" dirty="0">
                <a:latin typeface="+mn-lt"/>
              </a:rPr>
              <a:t>Memory use </a:t>
            </a:r>
            <a:r>
              <a:rPr lang="en-US" dirty="0">
                <a:latin typeface="+mn-lt"/>
              </a:rPr>
              <a:t>can be the biggest constraint for massive data sets</a:t>
            </a:r>
          </a:p>
          <a:p>
            <a:pPr lvl="1"/>
            <a:r>
              <a:rPr lang="en-US" b="1" dirty="0">
                <a:latin typeface="+mn-lt"/>
              </a:rPr>
              <a:t>Speed</a:t>
            </a:r>
            <a:r>
              <a:rPr lang="en-US" dirty="0">
                <a:latin typeface="+mn-lt"/>
              </a:rPr>
              <a:t> can be important for many applications    </a:t>
            </a:r>
          </a:p>
          <a:p>
            <a:r>
              <a:rPr lang="en-US" dirty="0">
                <a:latin typeface="+mn-lt"/>
              </a:rPr>
              <a:t>Is an invariable trade off between these three dimensions  </a:t>
            </a:r>
          </a:p>
          <a:p>
            <a:pPr lvl="1"/>
            <a:r>
              <a:rPr lang="en-US" dirty="0">
                <a:latin typeface="+mn-lt"/>
              </a:rPr>
              <a:t>Example, we can have high recall if we have sufficient memory and computational capacity  </a:t>
            </a:r>
          </a:p>
          <a:p>
            <a:pPr lvl="1"/>
            <a:r>
              <a:rPr lang="en-US" dirty="0">
                <a:latin typeface="+mn-lt"/>
              </a:rPr>
              <a:t>Generally we must pick two of the three dimensions and accept the third          </a:t>
            </a:r>
          </a:p>
          <a:p>
            <a:endParaRPr lang="en-US" sz="2400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9725A6CF-0B0D-044D-B5B6-DE9B7965339A}"/>
              </a:ext>
            </a:extLst>
          </p:cNvPr>
          <p:cNvSpPr/>
          <p:nvPr/>
        </p:nvSpPr>
        <p:spPr>
          <a:xfrm>
            <a:off x="8131804" y="2645404"/>
            <a:ext cx="3618482" cy="2919234"/>
          </a:xfrm>
          <a:prstGeom prst="triangl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6EA804-9933-F229-12BD-74D194299BD8}"/>
              </a:ext>
            </a:extLst>
          </p:cNvPr>
          <p:cNvSpPr txBox="1"/>
          <p:nvPr/>
        </p:nvSpPr>
        <p:spPr>
          <a:xfrm>
            <a:off x="9002152" y="1814407"/>
            <a:ext cx="18777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Low Memory -Scalable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2A55F2-3C05-63F7-9CF9-01D795678EB1}"/>
              </a:ext>
            </a:extLst>
          </p:cNvPr>
          <p:cNvSpPr txBox="1"/>
          <p:nvPr/>
        </p:nvSpPr>
        <p:spPr>
          <a:xfrm>
            <a:off x="7179129" y="5577562"/>
            <a:ext cx="26615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Low Computational Complexity-Scalable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2E1CDF-2012-FB77-C632-1BA165B1028C}"/>
              </a:ext>
            </a:extLst>
          </p:cNvPr>
          <p:cNvSpPr txBox="1"/>
          <p:nvPr/>
        </p:nvSpPr>
        <p:spPr>
          <a:xfrm>
            <a:off x="10510157" y="5577562"/>
            <a:ext cx="16818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High Recall -Accuracy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606F07-E241-E089-FF51-F50698A24E80}"/>
              </a:ext>
            </a:extLst>
          </p:cNvPr>
          <p:cNvSpPr txBox="1"/>
          <p:nvPr/>
        </p:nvSpPr>
        <p:spPr>
          <a:xfrm>
            <a:off x="9611665" y="4004882"/>
            <a:ext cx="7021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/>
              <a:t>?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73DFD05-8971-297C-7669-8FDB560FD0BA}"/>
              </a:ext>
            </a:extLst>
          </p:cNvPr>
          <p:cNvCxnSpPr>
            <a:cxnSpLocks/>
          </p:cNvCxnSpPr>
          <p:nvPr/>
        </p:nvCxnSpPr>
        <p:spPr>
          <a:xfrm flipH="1">
            <a:off x="8577943" y="4631871"/>
            <a:ext cx="1213757" cy="767443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575FA43-7C5B-9D79-4E22-69F6DA70EF74}"/>
              </a:ext>
            </a:extLst>
          </p:cNvPr>
          <p:cNvCxnSpPr>
            <a:cxnSpLocks/>
          </p:cNvCxnSpPr>
          <p:nvPr/>
        </p:nvCxnSpPr>
        <p:spPr>
          <a:xfrm>
            <a:off x="10123714" y="4631871"/>
            <a:ext cx="1284515" cy="767443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AD11F46-478F-2A40-0036-DE23A43BF0B9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9962729" y="2987069"/>
            <a:ext cx="0" cy="1017813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77310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31948C-7DBF-C081-3265-E985D07BDC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CEB385-DFA3-AAE5-8083-405D5BD4DE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Evaluation of ANNS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509729F-8538-46AB-6453-153A5816362C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896078"/>
                <a:ext cx="11525250" cy="469300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How do we objectively evaluate ANNS algorithms </a:t>
                </a:r>
              </a:p>
              <a:p>
                <a:r>
                  <a:rPr lang="en-US" b="1" dirty="0">
                    <a:latin typeface="+mn-lt"/>
                  </a:rPr>
                  <a:t>Recall</a:t>
                </a:r>
                <a:r>
                  <a:rPr lang="en-US" dirty="0">
                    <a:latin typeface="+mn-lt"/>
                  </a:rPr>
                  <a:t> is defined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𝑅𝑒𝑐𝑎𝑙𝑙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𝑇𝑟𝑢𝑒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𝑃𝑜𝑠𝑖𝑡𝑖𝑣𝑒𝑠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𝑇𝑟𝑢𝑒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𝑃𝑜𝑠𝑖𝑡𝑖𝑣𝑒𝑠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𝐹𝑎𝑙𝑠𝑒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𝑁𝑒𝑔𝑎𝑡𝑖𝑣𝑒𝑠</m:t>
                          </m:r>
                        </m:den>
                      </m:f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Ground truth obtained from flat (exact) similarity search</a:t>
                </a:r>
              </a:p>
              <a:p>
                <a:pPr lvl="1"/>
                <a:r>
                  <a:rPr lang="en-US" dirty="0">
                    <a:latin typeface="+mn-lt"/>
                  </a:rPr>
                  <a:t>Ground truth (exact search) contains all True Positives </a:t>
                </a:r>
              </a:p>
              <a:p>
                <a:pPr lvl="1"/>
                <a:r>
                  <a:rPr lang="en-US" dirty="0">
                    <a:latin typeface="+mn-lt"/>
                  </a:rPr>
                  <a:t>True Positives missed by ANNS are considered False Negatives  </a:t>
                </a:r>
              </a:p>
              <a:p>
                <a:pPr marL="457200" lvl="1" indent="0">
                  <a:buNone/>
                </a:pPr>
                <a:endParaRPr lang="en-US" dirty="0">
                  <a:latin typeface="+mn-lt"/>
                </a:endParaRPr>
              </a:p>
              <a:p>
                <a:endParaRPr lang="en-US" sz="2400" dirty="0">
                  <a:latin typeface="+mn-lt"/>
                </a:endParaRPr>
              </a:p>
              <a:p>
                <a:pPr marL="0" indent="0">
                  <a:buNone/>
                </a:pPr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509729F-8538-46AB-6453-153A5816362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896078"/>
                <a:ext cx="11525250" cy="4693009"/>
              </a:xfrm>
              <a:blipFill>
                <a:blip r:embed="rId3"/>
                <a:stretch>
                  <a:fillRect l="-1111" t="-22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161455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08C823-2684-B73C-0FFB-2E8357E191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059D0-2CC7-CABB-3F4C-1827332B8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Evaluation of ANNS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C640D3A-2D79-B4B7-8CA3-8042F7DE9864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896078"/>
                <a:ext cx="11525250" cy="579322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How do we objectively evaluate ANNS algorithms </a:t>
                </a:r>
              </a:p>
              <a:p>
                <a:r>
                  <a:rPr lang="en-US" dirty="0">
                    <a:latin typeface="+mn-lt"/>
                  </a:rPr>
                  <a:t>For ANNS one usually computes recall for different numbers of nearest neighbors,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dirty="0">
                  <a:latin typeface="+mn-lt"/>
                </a:endParaRPr>
              </a:p>
              <a:p>
                <a:pPr lvl="1"/>
                <a:r>
                  <a:rPr lang="en-US" dirty="0">
                    <a:latin typeface="+mn-lt"/>
                  </a:rPr>
                  <a:t>Know as recall@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dirty="0">
                  <a:latin typeface="+mn-lt"/>
                </a:endParaRPr>
              </a:p>
              <a:p>
                <a:pPr lvl="1"/>
                <a:r>
                  <a:rPr lang="en-US" dirty="0">
                    <a:latin typeface="+mn-lt"/>
                  </a:rPr>
                  <a:t>Example:</a:t>
                </a:r>
              </a:p>
              <a:p>
                <a:pPr lvl="1"/>
                <a:endParaRPr lang="en-US" dirty="0">
                  <a:latin typeface="+mn-lt"/>
                </a:endParaRPr>
              </a:p>
              <a:p>
                <a:pPr marL="457200" lvl="1" indent="0">
                  <a:buNone/>
                </a:pPr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For more repeatable evaluation we often compute the mean recall for some sample of query vectors </a:t>
                </a:r>
              </a:p>
              <a:p>
                <a:pPr marL="457200" lvl="1" indent="0">
                  <a:buNone/>
                </a:pPr>
                <a:endParaRPr lang="en-US" dirty="0">
                  <a:latin typeface="+mn-lt"/>
                </a:endParaRPr>
              </a:p>
              <a:p>
                <a:endParaRPr lang="en-US" sz="2400" dirty="0">
                  <a:latin typeface="+mn-lt"/>
                </a:endParaRPr>
              </a:p>
              <a:p>
                <a:pPr marL="0" indent="0">
                  <a:buNone/>
                </a:pPr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C640D3A-2D79-B4B7-8CA3-8042F7DE986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896078"/>
                <a:ext cx="11525250" cy="5793223"/>
              </a:xfrm>
              <a:blipFill>
                <a:blip r:embed="rId3"/>
                <a:stretch>
                  <a:fillRect l="-1111" t="-1789" r="-4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D595BB26-ADA2-8A05-D8D3-9D592FF634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9583" y="1931487"/>
            <a:ext cx="1041536" cy="208307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A81E29A-2EF9-8EE8-DD98-940B9CA721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0137" y="4394232"/>
            <a:ext cx="1509999" cy="2083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2955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0F683A-981E-7EB0-99AA-5B50DA7E72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9873EC-2CB9-C344-5731-5183496B99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Evaluation of ANNS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E345D3-4E04-9DED-9345-EB4EDD01812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5" y="896078"/>
            <a:ext cx="11525250" cy="554873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Benchmark datasets for ANNS algorithms </a:t>
            </a:r>
          </a:p>
          <a:p>
            <a:pPr marL="457200" lvl="1" indent="0">
              <a:buNone/>
            </a:pPr>
            <a:endParaRPr lang="en-US" dirty="0">
              <a:latin typeface="+mn-lt"/>
            </a:endParaRPr>
          </a:p>
          <a:p>
            <a:endParaRPr lang="en-US" sz="2400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572329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3C7911-9740-8FD8-4DFC-AD418B3D1D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C4EEF-51A1-DA8A-B0D5-276B04152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104337"/>
          </a:xfrm>
        </p:spPr>
        <p:txBody>
          <a:bodyPr/>
          <a:lstStyle/>
          <a:p>
            <a:pPr algn="ctr"/>
            <a:r>
              <a:rPr lang="en-US" b="1" dirty="0"/>
              <a:t>Inverted File Systems</a:t>
            </a:r>
          </a:p>
        </p:txBody>
      </p:sp>
    </p:spTree>
    <p:extLst>
      <p:ext uri="{BB962C8B-B14F-4D97-AF65-F5344CB8AC3E}">
        <p14:creationId xmlns:p14="http://schemas.microsoft.com/office/powerpoint/2010/main" val="21343105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A70292-F430-0B6A-28F2-B1EFA9B2C2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65234D-2F29-0026-CCA8-34240FC36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Inverted file systems enable look-up by value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9BBBB20-5D87-7167-ACC6-D7292658FF5C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896079"/>
                <a:ext cx="6464754" cy="569899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Ordinary file systems or databases map file references to content</a:t>
                </a:r>
              </a:p>
              <a:p>
                <a:r>
                  <a:rPr lang="en-US" dirty="0">
                    <a:latin typeface="+mn-lt"/>
                  </a:rPr>
                  <a:t>Example, a database of files (or web pages) describing simple wood working projects. </a:t>
                </a:r>
              </a:p>
              <a:p>
                <a:r>
                  <a:rPr lang="en-US" dirty="0">
                    <a:latin typeface="+mn-lt"/>
                  </a:rPr>
                  <a:t>With forward indexing all files must scanned to find the files containing projects using oak</a:t>
                </a:r>
              </a:p>
              <a:p>
                <a:r>
                  <a:rPr lang="en-US" dirty="0">
                    <a:latin typeface="+mn-lt"/>
                  </a:rPr>
                  <a:t>A linear search is an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𝐷𝑁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latin typeface="+mn-lt"/>
                  </a:rPr>
                  <a:t> operation  </a:t>
                </a:r>
              </a:p>
              <a:p>
                <a:endParaRPr lang="en-US" sz="2400" dirty="0">
                  <a:latin typeface="+mn-lt"/>
                </a:endParaRPr>
              </a:p>
              <a:p>
                <a:pPr marL="0" indent="0">
                  <a:buNone/>
                </a:pPr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9BBBB20-5D87-7167-ACC6-D7292658FF5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896079"/>
                <a:ext cx="6464754" cy="5698998"/>
              </a:xfrm>
              <a:blipFill>
                <a:blip r:embed="rId3"/>
                <a:stretch>
                  <a:fillRect l="-1981" t="-1818" r="-16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D502027-A6A7-01D7-964F-31A054A0B5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9161249"/>
              </p:ext>
            </p:extLst>
          </p:nvPr>
        </p:nvGraphicFramePr>
        <p:xfrm>
          <a:off x="7541491" y="827621"/>
          <a:ext cx="1425117" cy="593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25117">
                  <a:extLst>
                    <a:ext uri="{9D8B030D-6E8A-4147-A177-3AD203B41FA5}">
                      <a16:colId xmlns:a16="http://schemas.microsoft.com/office/drawing/2014/main" val="41756597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File 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72591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79823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71908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1752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28106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31991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7810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107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11124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108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17919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43644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64718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70215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0067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69484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92337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3007516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F9B56B3-4AB6-19DA-923A-EE925F4755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3977618"/>
              </p:ext>
            </p:extLst>
          </p:nvPr>
        </p:nvGraphicFramePr>
        <p:xfrm>
          <a:off x="9993466" y="832701"/>
          <a:ext cx="1486511" cy="592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6511">
                  <a:extLst>
                    <a:ext uri="{9D8B030D-6E8A-4147-A177-3AD203B41FA5}">
                      <a16:colId xmlns:a16="http://schemas.microsoft.com/office/drawing/2014/main" val="41756597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Wood type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72591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Oak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79823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Pine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71908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Oak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1752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Maple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28106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Fir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31991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Maple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7810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Fir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11124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Oak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17919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Maple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43644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Fir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64718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Maple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70215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Pine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0067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Maple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69484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Oak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9233717"/>
                  </a:ext>
                </a:extLst>
              </a:tr>
              <a:tr h="27952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Oak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3007516"/>
                  </a:ext>
                </a:extLst>
              </a:tr>
            </a:tbl>
          </a:graphicData>
        </a:graphic>
      </p:graphicFrame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6B57D91-4A69-3E19-2637-AA222CE26F42}"/>
              </a:ext>
            </a:extLst>
          </p:cNvPr>
          <p:cNvCxnSpPr/>
          <p:nvPr/>
        </p:nvCxnSpPr>
        <p:spPr>
          <a:xfrm>
            <a:off x="8982635" y="1364265"/>
            <a:ext cx="102686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F0EDB56-661F-9496-895E-B95D38EA05BB}"/>
              </a:ext>
            </a:extLst>
          </p:cNvPr>
          <p:cNvCxnSpPr/>
          <p:nvPr/>
        </p:nvCxnSpPr>
        <p:spPr>
          <a:xfrm>
            <a:off x="8982634" y="1767037"/>
            <a:ext cx="102686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19F4C70-91B8-8CAB-0DDD-5596A3587D7E}"/>
              </a:ext>
            </a:extLst>
          </p:cNvPr>
          <p:cNvCxnSpPr/>
          <p:nvPr/>
        </p:nvCxnSpPr>
        <p:spPr>
          <a:xfrm>
            <a:off x="8982631" y="2142594"/>
            <a:ext cx="102686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2A91B32-04A4-8F8D-2B51-792125849A3B}"/>
              </a:ext>
            </a:extLst>
          </p:cNvPr>
          <p:cNvCxnSpPr/>
          <p:nvPr/>
        </p:nvCxnSpPr>
        <p:spPr>
          <a:xfrm>
            <a:off x="8966608" y="2512710"/>
            <a:ext cx="102686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C8B04F4-0E62-3E83-6162-D2BC012CBE2D}"/>
              </a:ext>
            </a:extLst>
          </p:cNvPr>
          <p:cNvCxnSpPr/>
          <p:nvPr/>
        </p:nvCxnSpPr>
        <p:spPr>
          <a:xfrm>
            <a:off x="8966607" y="2871939"/>
            <a:ext cx="102686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FA9E700-08F0-EB65-43DD-5CE50D4EC173}"/>
              </a:ext>
            </a:extLst>
          </p:cNvPr>
          <p:cNvCxnSpPr/>
          <p:nvPr/>
        </p:nvCxnSpPr>
        <p:spPr>
          <a:xfrm>
            <a:off x="8966599" y="3263825"/>
            <a:ext cx="102686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E19863A-422B-03B5-2014-ADD0460E015E}"/>
              </a:ext>
            </a:extLst>
          </p:cNvPr>
          <p:cNvCxnSpPr/>
          <p:nvPr/>
        </p:nvCxnSpPr>
        <p:spPr>
          <a:xfrm>
            <a:off x="8966599" y="3639382"/>
            <a:ext cx="102686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BE61842-0C0D-A583-D24B-7A16D4730CD9}"/>
              </a:ext>
            </a:extLst>
          </p:cNvPr>
          <p:cNvCxnSpPr/>
          <p:nvPr/>
        </p:nvCxnSpPr>
        <p:spPr>
          <a:xfrm>
            <a:off x="8966606" y="4020382"/>
            <a:ext cx="102686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601863E-D932-E547-F19B-0AF2FE170EB3}"/>
              </a:ext>
            </a:extLst>
          </p:cNvPr>
          <p:cNvCxnSpPr/>
          <p:nvPr/>
        </p:nvCxnSpPr>
        <p:spPr>
          <a:xfrm>
            <a:off x="8966605" y="4352397"/>
            <a:ext cx="102686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DD42E9F-1812-8923-477E-AFDD49E49D27}"/>
              </a:ext>
            </a:extLst>
          </p:cNvPr>
          <p:cNvCxnSpPr/>
          <p:nvPr/>
        </p:nvCxnSpPr>
        <p:spPr>
          <a:xfrm>
            <a:off x="8966604" y="4684412"/>
            <a:ext cx="102686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5A7A2D8-2BA2-592D-0308-A0E90D3DEE90}"/>
              </a:ext>
            </a:extLst>
          </p:cNvPr>
          <p:cNvCxnSpPr/>
          <p:nvPr/>
        </p:nvCxnSpPr>
        <p:spPr>
          <a:xfrm>
            <a:off x="8966603" y="5070855"/>
            <a:ext cx="102686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9DB6E6A-8CC3-0F44-E09A-211DD3DB0C4A}"/>
              </a:ext>
            </a:extLst>
          </p:cNvPr>
          <p:cNvCxnSpPr/>
          <p:nvPr/>
        </p:nvCxnSpPr>
        <p:spPr>
          <a:xfrm>
            <a:off x="8966602" y="5457298"/>
            <a:ext cx="102686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9472065-5966-D93F-4F0E-FD79E825749F}"/>
              </a:ext>
            </a:extLst>
          </p:cNvPr>
          <p:cNvCxnSpPr/>
          <p:nvPr/>
        </p:nvCxnSpPr>
        <p:spPr>
          <a:xfrm>
            <a:off x="8966601" y="5843741"/>
            <a:ext cx="102686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D174D56-98BC-89DC-8DF8-292D75390053}"/>
              </a:ext>
            </a:extLst>
          </p:cNvPr>
          <p:cNvCxnSpPr/>
          <p:nvPr/>
        </p:nvCxnSpPr>
        <p:spPr>
          <a:xfrm>
            <a:off x="8966600" y="6230184"/>
            <a:ext cx="102686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0EA11A7-5A92-A76E-026B-73F5605793E9}"/>
              </a:ext>
            </a:extLst>
          </p:cNvPr>
          <p:cNvCxnSpPr/>
          <p:nvPr/>
        </p:nvCxnSpPr>
        <p:spPr>
          <a:xfrm>
            <a:off x="8966599" y="6616627"/>
            <a:ext cx="102686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26352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6AB907-400D-8116-79FC-E3AF6599E0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3EAD2-7095-C4C7-9DEB-65F1B9A1C7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Inverted file systems enable look-up by value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34CE376-8EEE-5630-9178-A18BF563C31D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896079"/>
                <a:ext cx="6434163" cy="569899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>
                    <a:latin typeface="+mn-lt"/>
                    <a:hlinkClick r:id="rId3"/>
                  </a:rPr>
                  <a:t>Inverted file index </a:t>
                </a:r>
                <a:r>
                  <a:rPr lang="en-US" dirty="0">
                    <a:latin typeface="+mn-lt"/>
                  </a:rPr>
                  <a:t>maps content to location </a:t>
                </a:r>
                <a:endParaRPr lang="en-US" i="1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Example, a database of files (or web pages) describing simple wood working projects. </a:t>
                </a:r>
              </a:p>
              <a:p>
                <a:r>
                  <a:rPr lang="en-US" dirty="0">
                    <a:latin typeface="+mn-lt"/>
                  </a:rPr>
                  <a:t>Inverted maps wood types to files with projects containing that wood type </a:t>
                </a:r>
              </a:p>
              <a:p>
                <a:r>
                  <a:rPr lang="en-US" dirty="0">
                    <a:latin typeface="+mn-lt"/>
                  </a:rPr>
                  <a:t>Notice the </a:t>
                </a:r>
                <a:r>
                  <a:rPr lang="en-US" b="1" dirty="0">
                    <a:latin typeface="+mn-lt"/>
                  </a:rPr>
                  <a:t>memory compression</a:t>
                </a:r>
              </a:p>
              <a:p>
                <a:r>
                  <a:rPr lang="en-US" dirty="0">
                    <a:latin typeface="+mn-lt"/>
                  </a:rPr>
                  <a:t>Search has </a:t>
                </a:r>
                <a:r>
                  <a:rPr lang="en-US" b="1" dirty="0">
                    <a:latin typeface="+mn-lt"/>
                  </a:rPr>
                  <a:t>sublinear complexity</a:t>
                </a:r>
                <a:r>
                  <a:rPr lang="en-US" dirty="0">
                    <a:latin typeface="+mn-lt"/>
                  </a:rPr>
                  <a:t>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𝐷𝑁</m:t>
                          </m:r>
                        </m:e>
                      </m:d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pPr marL="0" indent="0">
                  <a:buNone/>
                </a:pPr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34CE376-8EEE-5630-9178-A18BF563C31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896079"/>
                <a:ext cx="6434163" cy="5698998"/>
              </a:xfrm>
              <a:blipFill>
                <a:blip r:embed="rId4"/>
                <a:stretch>
                  <a:fillRect l="-1991" t="-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90FB14D-03DD-CB07-C4FF-F9A668E506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4167185"/>
              </p:ext>
            </p:extLst>
          </p:nvPr>
        </p:nvGraphicFramePr>
        <p:xfrm>
          <a:off x="6925129" y="2363408"/>
          <a:ext cx="1571171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1171">
                  <a:extLst>
                    <a:ext uri="{9D8B030D-6E8A-4147-A177-3AD203B41FA5}">
                      <a16:colId xmlns:a16="http://schemas.microsoft.com/office/drawing/2014/main" val="23090955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Wood type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10839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Oak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52604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Pine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88068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Fir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340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Maple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406097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5D6DD76D-E28C-239C-6D22-D7BD65D0E26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30258290"/>
                  </p:ext>
                </p:extLst>
              </p:nvPr>
            </p:nvGraphicFramePr>
            <p:xfrm>
              <a:off x="9236529" y="2363408"/>
              <a:ext cx="2895600" cy="18491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895600">
                      <a:extLst>
                        <a:ext uri="{9D8B030D-6E8A-4147-A177-3AD203B41FA5}">
                          <a16:colId xmlns:a16="http://schemas.microsoft.com/office/drawing/2014/main" val="230909556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File IDs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6108397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dirty="0" smtClean="0">
                                        <a:solidFill>
                                          <a:schemeClr val="tx1"/>
                                        </a:solidFill>
                                      </a:rPr>
                                      <m:t>101,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b="0" i="0" dirty="0" smtClean="0">
                                        <a:solidFill>
                                          <a:schemeClr val="tx1"/>
                                        </a:solidFill>
                                      </a:rPr>
                                      <m:t>103, 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dirty="0" smtClean="0">
                                        <a:solidFill>
                                          <a:schemeClr val="tx1"/>
                                        </a:solidFill>
                                      </a:rPr>
                                      <m:t>108,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b="0" i="0" dirty="0" smtClean="0">
                                        <a:solidFill>
                                          <a:schemeClr val="tx1"/>
                                        </a:solidFill>
                                      </a:rPr>
                                      <m:t> 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dirty="0" smtClean="0">
                                        <a:solidFill>
                                          <a:schemeClr val="tx1"/>
                                        </a:solidFill>
                                      </a:rPr>
                                      <m:t>114,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b="0" i="0" dirty="0" smtClean="0">
                                        <a:solidFill>
                                          <a:schemeClr val="tx1"/>
                                        </a:solidFill>
                                      </a:rPr>
                                      <m:t> 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dirty="0" smtClean="0">
                                        <a:solidFill>
                                          <a:schemeClr val="tx1"/>
                                        </a:solidFill>
                                      </a:rPr>
                                      <m:t>115 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3526049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dirty="0" smtClean="0">
                                        <a:solidFill>
                                          <a:schemeClr val="tx1"/>
                                        </a:solidFill>
                                      </a:rPr>
                                      <m:t>10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b="0" i="0" dirty="0" smtClean="0">
                                        <a:solidFill>
                                          <a:schemeClr val="tx1"/>
                                        </a:solidFill>
                                      </a:rPr>
                                      <m:t>2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dirty="0" smtClean="0">
                                        <a:solidFill>
                                          <a:schemeClr val="tx1"/>
                                        </a:solidFill>
                                      </a:rPr>
                                      <m:t>,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b="0" i="1" dirty="0" smtClean="0">
                                        <a:solidFill>
                                          <a:schemeClr val="tx1"/>
                                        </a:solidFill>
                                      </a:rPr>
                                      <m:t> 112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0880687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dirty="0" smtClean="0">
                                        <a:solidFill>
                                          <a:schemeClr val="tx1"/>
                                        </a:solidFill>
                                      </a:rPr>
                                      <m:t>10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b="0" i="0" dirty="0" smtClean="0">
                                        <a:solidFill>
                                          <a:schemeClr val="tx1"/>
                                        </a:solidFill>
                                      </a:rPr>
                                      <m:t>5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dirty="0" smtClean="0">
                                        <a:solidFill>
                                          <a:schemeClr val="tx1"/>
                                        </a:solidFill>
                                      </a:rPr>
                                      <m:t>, 1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b="0" i="0" dirty="0" smtClean="0">
                                        <a:solidFill>
                                          <a:schemeClr val="tx1"/>
                                        </a:solidFill>
                                      </a:rPr>
                                      <m:t>07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dirty="0" smtClean="0">
                                        <a:solidFill>
                                          <a:schemeClr val="tx1"/>
                                        </a:solidFill>
                                      </a:rPr>
                                      <m:t>, 11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b="0" i="0" dirty="0" smtClean="0">
                                        <a:solidFill>
                                          <a:schemeClr val="tx1"/>
                                        </a:solidFill>
                                      </a:rPr>
                                      <m:t>0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dirty="0" smtClean="0">
                                        <a:solidFill>
                                          <a:schemeClr val="tx1"/>
                                        </a:solidFill>
                                      </a:rPr>
                                      <m:t> 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334064"/>
                      </a:ext>
                    </a:extLst>
                  </a:tr>
                  <a:tr h="289803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104</m:t>
                                    </m:r>
                                    <m:r>
                                      <a:rPr lang="en-US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 106, 109, 111, 113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4406097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5D6DD76D-E28C-239C-6D22-D7BD65D0E26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30258290"/>
                  </p:ext>
                </p:extLst>
              </p:nvPr>
            </p:nvGraphicFramePr>
            <p:xfrm>
              <a:off x="9236529" y="2363408"/>
              <a:ext cx="2895600" cy="18491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895600">
                      <a:extLst>
                        <a:ext uri="{9D8B030D-6E8A-4147-A177-3AD203B41FA5}">
                          <a16:colId xmlns:a16="http://schemas.microsoft.com/office/drawing/2014/main" val="230909556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File IDs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6108397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210" t="-108197" r="-840" b="-30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3526049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210" t="-204839" r="-840" b="-19838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0880687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210" t="-309836" r="-840" b="-10163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33406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210" t="-416667" r="-840" b="-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44060979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AA26CDA-83BE-56D1-5B90-8CC8A7D86E97}"/>
              </a:ext>
            </a:extLst>
          </p:cNvPr>
          <p:cNvCxnSpPr>
            <a:cxnSpLocks/>
          </p:cNvCxnSpPr>
          <p:nvPr/>
        </p:nvCxnSpPr>
        <p:spPr>
          <a:xfrm>
            <a:off x="8496300" y="2906486"/>
            <a:ext cx="74022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2C40270-F74B-BA5E-D99D-36CDA6FEBAB6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 flipV="1">
            <a:off x="8496300" y="3287968"/>
            <a:ext cx="740229" cy="254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BCAF5C8-9377-3288-D102-5276A11BD4C6}"/>
              </a:ext>
            </a:extLst>
          </p:cNvPr>
          <p:cNvCxnSpPr>
            <a:cxnSpLocks/>
          </p:cNvCxnSpPr>
          <p:nvPr/>
        </p:nvCxnSpPr>
        <p:spPr>
          <a:xfrm flipV="1">
            <a:off x="8496300" y="3669450"/>
            <a:ext cx="740229" cy="254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BB751B3-F498-DCF2-9BE9-CDAA64B42EFC}"/>
              </a:ext>
            </a:extLst>
          </p:cNvPr>
          <p:cNvCxnSpPr>
            <a:cxnSpLocks/>
          </p:cNvCxnSpPr>
          <p:nvPr/>
        </p:nvCxnSpPr>
        <p:spPr>
          <a:xfrm flipV="1">
            <a:off x="8496300" y="4050932"/>
            <a:ext cx="740229" cy="254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8351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5DAC63-4AD3-1CDC-AFE6-96CFE32556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F3FCD-07BF-BB18-1DDE-43533B3757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Similarity Search at Scale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ED758AF-A024-1F9E-00E7-C454BD95FF27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896079"/>
                <a:ext cx="11525250" cy="569899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Need an efficient method for high-dimensional </a:t>
                </a:r>
                <a:r>
                  <a:rPr lang="en-US" b="1" dirty="0">
                    <a:latin typeface="+mn-lt"/>
                  </a:rPr>
                  <a:t>similarity joins</a:t>
                </a:r>
                <a:r>
                  <a:rPr lang="en-US" dirty="0">
                    <a:latin typeface="+mn-lt"/>
                  </a:rPr>
                  <a:t> at massive scale</a:t>
                </a:r>
              </a:p>
              <a:p>
                <a:r>
                  <a:rPr lang="en-US" dirty="0">
                    <a:latin typeface="+mn-lt"/>
                  </a:rPr>
                  <a:t>Simple linear similarity search over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>
                    <a:latin typeface="+mn-lt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>
                    <a:latin typeface="+mn-lt"/>
                  </a:rPr>
                  <a:t> dimensional, observation vectors is an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latin typeface="+mn-lt"/>
                  </a:rPr>
                  <a:t> process in both computation and memory </a:t>
                </a:r>
              </a:p>
              <a:p>
                <a:r>
                  <a:rPr lang="en-US" dirty="0">
                    <a:latin typeface="+mn-lt"/>
                  </a:rPr>
                  <a:t>Simple pairwise similarity is computationally </a:t>
                </a:r>
                <a:r>
                  <a:rPr lang="en-US" b="1" dirty="0">
                    <a:latin typeface="+mn-lt"/>
                  </a:rPr>
                  <a:t>infeasible</a:t>
                </a:r>
                <a:r>
                  <a:rPr lang="en-US" dirty="0">
                    <a:latin typeface="+mn-lt"/>
                  </a:rPr>
                  <a:t> for large scale problems!</a:t>
                </a:r>
              </a:p>
              <a:p>
                <a:r>
                  <a:rPr lang="en-US" dirty="0">
                    <a:latin typeface="+mn-lt"/>
                  </a:rPr>
                  <a:t>Use an </a:t>
                </a:r>
                <a:r>
                  <a:rPr lang="en-US" b="1" dirty="0">
                    <a:latin typeface="+mn-lt"/>
                  </a:rPr>
                  <a:t>approximate nearest neighbor search (ANNS) </a:t>
                </a:r>
              </a:p>
              <a:p>
                <a:pPr lvl="1"/>
                <a:r>
                  <a:rPr lang="en-US" dirty="0">
                    <a:latin typeface="+mn-lt"/>
                  </a:rPr>
                  <a:t>Build a graph of the k nearest neighbors</a:t>
                </a:r>
              </a:p>
              <a:p>
                <a:pPr lvl="1"/>
                <a:r>
                  <a:rPr lang="en-US" dirty="0">
                    <a:latin typeface="+mn-lt"/>
                  </a:rPr>
                  <a:t>Nearest neighbors are most important in terms of finding similar cases </a:t>
                </a:r>
              </a:p>
              <a:p>
                <a:pPr lvl="1"/>
                <a:r>
                  <a:rPr lang="en-US" dirty="0">
                    <a:latin typeface="+mn-lt"/>
                  </a:rPr>
                  <a:t>Apply to different distance metrics in high-dimensional spaces       </a:t>
                </a:r>
              </a:p>
              <a:p>
                <a:endParaRPr lang="en-US" sz="3300" dirty="0">
                  <a:latin typeface="+mn-lt"/>
                </a:endParaRPr>
              </a:p>
              <a:p>
                <a:pPr marL="0" indent="0">
                  <a:buNone/>
                </a:pPr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ED758AF-A024-1F9E-00E7-C454BD95FF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896079"/>
                <a:ext cx="11525250" cy="5698998"/>
              </a:xfrm>
              <a:blipFill>
                <a:blip r:embed="rId3"/>
                <a:stretch>
                  <a:fillRect l="-1111" t="-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859883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E4A2A4-799D-406D-1F58-94812A5B91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D71AB-5E80-DC5F-6C7B-09206EE16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104337"/>
          </a:xfrm>
        </p:spPr>
        <p:txBody>
          <a:bodyPr/>
          <a:lstStyle/>
          <a:p>
            <a:pPr algn="ctr"/>
            <a:r>
              <a:rPr lang="en-US" b="1" dirty="0"/>
              <a:t>Coarse Quantization</a:t>
            </a:r>
          </a:p>
        </p:txBody>
      </p:sp>
    </p:spTree>
    <p:extLst>
      <p:ext uri="{BB962C8B-B14F-4D97-AF65-F5344CB8AC3E}">
        <p14:creationId xmlns:p14="http://schemas.microsoft.com/office/powerpoint/2010/main" val="26853172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532A00BE-2649-3C9A-5655-2ED0685DDA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D409D-A940-5AC7-410A-0535EF4E0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Coarse coding divides the search region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614C5D-36F4-EAD2-8E57-871B4FAE6311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896079"/>
                <a:ext cx="5153025" cy="569899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>
                    <a:latin typeface="+mn-lt"/>
                    <a:hlinkClick r:id="rId3"/>
                  </a:rPr>
                  <a:t>Inverted file index </a:t>
                </a:r>
                <a:r>
                  <a:rPr lang="en-US" dirty="0">
                    <a:latin typeface="+mn-lt"/>
                  </a:rPr>
                  <a:t>maps content to location </a:t>
                </a:r>
                <a:endParaRPr lang="en-US" i="1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Example, a database of files (or web pages) describing simple wood working projects. </a:t>
                </a:r>
              </a:p>
              <a:p>
                <a:r>
                  <a:rPr lang="en-US" dirty="0">
                    <a:latin typeface="+mn-lt"/>
                  </a:rPr>
                  <a:t>Inverted maps wood types to files with projects containing that wood type </a:t>
                </a:r>
              </a:p>
              <a:p>
                <a:r>
                  <a:rPr lang="en-US" dirty="0">
                    <a:latin typeface="+mn-lt"/>
                  </a:rPr>
                  <a:t>Notice the compression, search has </a:t>
                </a:r>
                <a:r>
                  <a:rPr lang="en-US" b="1" dirty="0">
                    <a:latin typeface="+mn-lt"/>
                  </a:rPr>
                  <a:t>sublinear complexity</a:t>
                </a:r>
                <a:r>
                  <a:rPr lang="en-US" dirty="0">
                    <a:latin typeface="+mn-lt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endParaRPr lang="en-US" dirty="0">
                  <a:latin typeface="+mn-lt"/>
                </a:endParaRPr>
              </a:p>
              <a:p>
                <a:pPr marL="0" indent="0">
                  <a:buNone/>
                </a:pPr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614C5D-36F4-EAD2-8E57-871B4FAE631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896079"/>
                <a:ext cx="5153025" cy="5698998"/>
              </a:xfrm>
              <a:blipFill>
                <a:blip r:embed="rId4"/>
                <a:stretch>
                  <a:fillRect l="-2485" t="-1818" r="-1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52E6A95-FD28-F220-91EF-2F4CD0EAE817}"/>
              </a:ext>
            </a:extLst>
          </p:cNvPr>
          <p:cNvCxnSpPr>
            <a:cxnSpLocks/>
          </p:cNvCxnSpPr>
          <p:nvPr/>
        </p:nvCxnSpPr>
        <p:spPr>
          <a:xfrm flipV="1">
            <a:off x="7777843" y="2950028"/>
            <a:ext cx="566057" cy="566058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812AA1D-2670-AAAD-888D-4F54EDDC525D}"/>
              </a:ext>
            </a:extLst>
          </p:cNvPr>
          <p:cNvCxnSpPr>
            <a:cxnSpLocks/>
          </p:cNvCxnSpPr>
          <p:nvPr/>
        </p:nvCxnSpPr>
        <p:spPr>
          <a:xfrm flipH="1">
            <a:off x="8305800" y="2906486"/>
            <a:ext cx="413657" cy="43542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3E90660-4869-F849-1D10-EA40E1453AEC}"/>
              </a:ext>
            </a:extLst>
          </p:cNvPr>
          <p:cNvCxnSpPr>
            <a:cxnSpLocks/>
          </p:cNvCxnSpPr>
          <p:nvPr/>
        </p:nvCxnSpPr>
        <p:spPr>
          <a:xfrm flipH="1" flipV="1">
            <a:off x="8719457" y="2906486"/>
            <a:ext cx="136072" cy="609600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404D989-74DC-0EE9-0432-F10DB71CA37C}"/>
              </a:ext>
            </a:extLst>
          </p:cNvPr>
          <p:cNvCxnSpPr>
            <a:cxnSpLocks/>
          </p:cNvCxnSpPr>
          <p:nvPr/>
        </p:nvCxnSpPr>
        <p:spPr>
          <a:xfrm flipH="1">
            <a:off x="8305800" y="3516086"/>
            <a:ext cx="549729" cy="386442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6315EA4-84DB-6982-6948-70A633846CAD}"/>
              </a:ext>
            </a:extLst>
          </p:cNvPr>
          <p:cNvCxnSpPr>
            <a:cxnSpLocks/>
          </p:cNvCxnSpPr>
          <p:nvPr/>
        </p:nvCxnSpPr>
        <p:spPr>
          <a:xfrm flipH="1">
            <a:off x="7892143" y="3902528"/>
            <a:ext cx="451757" cy="0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3CD2BBB-34B1-9C45-E8A7-AA420052758E}"/>
              </a:ext>
            </a:extLst>
          </p:cNvPr>
          <p:cNvCxnSpPr>
            <a:cxnSpLocks/>
          </p:cNvCxnSpPr>
          <p:nvPr/>
        </p:nvCxnSpPr>
        <p:spPr>
          <a:xfrm flipH="1" flipV="1">
            <a:off x="7794171" y="3516086"/>
            <a:ext cx="152400" cy="386442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C23E5B9-2237-6F5A-2585-17951F1D50BF}"/>
              </a:ext>
            </a:extLst>
          </p:cNvPr>
          <p:cNvCxnSpPr>
            <a:cxnSpLocks/>
          </p:cNvCxnSpPr>
          <p:nvPr/>
        </p:nvCxnSpPr>
        <p:spPr>
          <a:xfrm flipH="1">
            <a:off x="8719457" y="2623457"/>
            <a:ext cx="359229" cy="283029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0E7157D-C6A5-C082-9B82-B2BFBE698660}"/>
              </a:ext>
            </a:extLst>
          </p:cNvPr>
          <p:cNvCxnSpPr>
            <a:cxnSpLocks/>
          </p:cNvCxnSpPr>
          <p:nvPr/>
        </p:nvCxnSpPr>
        <p:spPr>
          <a:xfrm flipH="1" flipV="1">
            <a:off x="8855529" y="3516086"/>
            <a:ext cx="457200" cy="92528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895746AF-8E25-0CD2-CB87-973B47DB2446}"/>
              </a:ext>
            </a:extLst>
          </p:cNvPr>
          <p:cNvCxnSpPr>
            <a:cxnSpLocks/>
          </p:cNvCxnSpPr>
          <p:nvPr/>
        </p:nvCxnSpPr>
        <p:spPr>
          <a:xfrm flipV="1">
            <a:off x="9312729" y="3096986"/>
            <a:ext cx="332014" cy="468086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3C688B52-2F83-8D25-0E7F-1250E582680A}"/>
              </a:ext>
            </a:extLst>
          </p:cNvPr>
          <p:cNvCxnSpPr>
            <a:cxnSpLocks/>
          </p:cNvCxnSpPr>
          <p:nvPr/>
        </p:nvCxnSpPr>
        <p:spPr>
          <a:xfrm flipH="1" flipV="1">
            <a:off x="9078686" y="2615018"/>
            <a:ext cx="457200" cy="92528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540C4532-C0EF-2EB8-0AAB-8AA31A425BBF}"/>
              </a:ext>
            </a:extLst>
          </p:cNvPr>
          <p:cNvCxnSpPr>
            <a:cxnSpLocks/>
          </p:cNvCxnSpPr>
          <p:nvPr/>
        </p:nvCxnSpPr>
        <p:spPr>
          <a:xfrm flipH="1" flipV="1">
            <a:off x="9535886" y="2707546"/>
            <a:ext cx="108857" cy="389440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1BD41FC4-4F1E-8427-0526-9C82CC04E75B}"/>
              </a:ext>
            </a:extLst>
          </p:cNvPr>
          <p:cNvCxnSpPr>
            <a:cxnSpLocks/>
          </p:cNvCxnSpPr>
          <p:nvPr/>
        </p:nvCxnSpPr>
        <p:spPr>
          <a:xfrm flipH="1" flipV="1">
            <a:off x="8305800" y="3918859"/>
            <a:ext cx="451757" cy="462643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F0A4AACF-63EA-BCB0-C6C0-7724428FFF3A}"/>
              </a:ext>
            </a:extLst>
          </p:cNvPr>
          <p:cNvCxnSpPr>
            <a:cxnSpLocks/>
          </p:cNvCxnSpPr>
          <p:nvPr/>
        </p:nvCxnSpPr>
        <p:spPr>
          <a:xfrm>
            <a:off x="9312729" y="3603171"/>
            <a:ext cx="223157" cy="462643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41632B2F-788A-22AF-076A-96E11D21D481}"/>
              </a:ext>
            </a:extLst>
          </p:cNvPr>
          <p:cNvCxnSpPr>
            <a:cxnSpLocks/>
          </p:cNvCxnSpPr>
          <p:nvPr/>
        </p:nvCxnSpPr>
        <p:spPr>
          <a:xfrm flipV="1">
            <a:off x="9231086" y="4065814"/>
            <a:ext cx="261257" cy="424543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0A56B72B-3F6A-F010-2940-DD8829AC2DD0}"/>
              </a:ext>
            </a:extLst>
          </p:cNvPr>
          <p:cNvCxnSpPr>
            <a:cxnSpLocks/>
          </p:cNvCxnSpPr>
          <p:nvPr/>
        </p:nvCxnSpPr>
        <p:spPr>
          <a:xfrm>
            <a:off x="8773886" y="4397829"/>
            <a:ext cx="457200" cy="92528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DAACB172-D076-ADAC-E3F3-52850F43F3D4}"/>
              </a:ext>
            </a:extLst>
          </p:cNvPr>
          <p:cNvCxnSpPr>
            <a:cxnSpLocks/>
          </p:cNvCxnSpPr>
          <p:nvPr/>
        </p:nvCxnSpPr>
        <p:spPr>
          <a:xfrm flipH="1" flipV="1">
            <a:off x="7190015" y="3380014"/>
            <a:ext cx="604156" cy="136072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4FE9AD73-AB1B-FCC0-343F-908372A937C9}"/>
              </a:ext>
            </a:extLst>
          </p:cNvPr>
          <p:cNvCxnSpPr>
            <a:cxnSpLocks/>
          </p:cNvCxnSpPr>
          <p:nvPr/>
        </p:nvCxnSpPr>
        <p:spPr>
          <a:xfrm flipH="1" flipV="1">
            <a:off x="7946571" y="2615018"/>
            <a:ext cx="359229" cy="335010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E6D9E648-447D-EC81-BA25-A3665FB768BB}"/>
              </a:ext>
            </a:extLst>
          </p:cNvPr>
          <p:cNvCxnSpPr>
            <a:cxnSpLocks/>
          </p:cNvCxnSpPr>
          <p:nvPr/>
        </p:nvCxnSpPr>
        <p:spPr>
          <a:xfrm flipV="1">
            <a:off x="7358743" y="2623457"/>
            <a:ext cx="587828" cy="84089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1E8B3811-4ADF-3C48-BD4F-A604889A3BC2}"/>
              </a:ext>
            </a:extLst>
          </p:cNvPr>
          <p:cNvCxnSpPr>
            <a:cxnSpLocks/>
          </p:cNvCxnSpPr>
          <p:nvPr/>
        </p:nvCxnSpPr>
        <p:spPr>
          <a:xfrm flipV="1">
            <a:off x="6999514" y="2707546"/>
            <a:ext cx="359229" cy="389440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082106CE-B586-A218-54C9-960CEBEDB99C}"/>
              </a:ext>
            </a:extLst>
          </p:cNvPr>
          <p:cNvCxnSpPr>
            <a:cxnSpLocks/>
          </p:cNvCxnSpPr>
          <p:nvPr/>
        </p:nvCxnSpPr>
        <p:spPr>
          <a:xfrm flipH="1" flipV="1">
            <a:off x="7037615" y="3096986"/>
            <a:ext cx="228599" cy="283028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CC939934-0281-1C58-F99F-D6239D89D25E}"/>
              </a:ext>
            </a:extLst>
          </p:cNvPr>
          <p:cNvCxnSpPr>
            <a:cxnSpLocks/>
          </p:cNvCxnSpPr>
          <p:nvPr/>
        </p:nvCxnSpPr>
        <p:spPr>
          <a:xfrm flipV="1">
            <a:off x="9078686" y="2198914"/>
            <a:ext cx="59871" cy="424543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CC3B9002-DF38-97DE-C819-03D9866318B0}"/>
              </a:ext>
            </a:extLst>
          </p:cNvPr>
          <p:cNvCxnSpPr>
            <a:cxnSpLocks/>
          </p:cNvCxnSpPr>
          <p:nvPr/>
        </p:nvCxnSpPr>
        <p:spPr>
          <a:xfrm flipV="1">
            <a:off x="7946571" y="2190475"/>
            <a:ext cx="0" cy="424543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E5657A3F-2E2B-0185-2053-333B7EAEB64F}"/>
              </a:ext>
            </a:extLst>
          </p:cNvPr>
          <p:cNvCxnSpPr>
            <a:cxnSpLocks/>
          </p:cNvCxnSpPr>
          <p:nvPr/>
        </p:nvCxnSpPr>
        <p:spPr>
          <a:xfrm flipH="1">
            <a:off x="7946571" y="1953986"/>
            <a:ext cx="625929" cy="244928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03A73265-7D6D-0FCC-FA45-E4B59489DD67}"/>
              </a:ext>
            </a:extLst>
          </p:cNvPr>
          <p:cNvCxnSpPr>
            <a:cxnSpLocks/>
          </p:cNvCxnSpPr>
          <p:nvPr/>
        </p:nvCxnSpPr>
        <p:spPr>
          <a:xfrm flipH="1" flipV="1">
            <a:off x="8572500" y="1953986"/>
            <a:ext cx="566057" cy="236489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43E5F47E-5C88-A406-5D82-000CBE78BC88}"/>
              </a:ext>
            </a:extLst>
          </p:cNvPr>
          <p:cNvCxnSpPr>
            <a:cxnSpLocks/>
          </p:cNvCxnSpPr>
          <p:nvPr/>
        </p:nvCxnSpPr>
        <p:spPr>
          <a:xfrm flipH="1">
            <a:off x="9138557" y="1962425"/>
            <a:ext cx="506186" cy="236489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C61632E2-A0E9-3D27-276A-5C0C4F6C583E}"/>
              </a:ext>
            </a:extLst>
          </p:cNvPr>
          <p:cNvCxnSpPr>
            <a:cxnSpLocks/>
          </p:cNvCxnSpPr>
          <p:nvPr/>
        </p:nvCxnSpPr>
        <p:spPr>
          <a:xfrm flipH="1">
            <a:off x="9535886" y="2558143"/>
            <a:ext cx="566057" cy="149403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713258A1-54CD-91B5-AA5E-E068E7783CFF}"/>
              </a:ext>
            </a:extLst>
          </p:cNvPr>
          <p:cNvCxnSpPr>
            <a:cxnSpLocks/>
          </p:cNvCxnSpPr>
          <p:nvPr/>
        </p:nvCxnSpPr>
        <p:spPr>
          <a:xfrm flipV="1">
            <a:off x="10101943" y="2111828"/>
            <a:ext cx="108856" cy="446315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AF37B88A-F2F1-2D9F-6104-2332FEF1D615}"/>
              </a:ext>
            </a:extLst>
          </p:cNvPr>
          <p:cNvCxnSpPr>
            <a:cxnSpLocks/>
          </p:cNvCxnSpPr>
          <p:nvPr/>
        </p:nvCxnSpPr>
        <p:spPr>
          <a:xfrm flipH="1" flipV="1">
            <a:off x="9595757" y="1962425"/>
            <a:ext cx="615042" cy="228050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42F478BB-A430-5D48-5B04-8968DC140F87}"/>
              </a:ext>
            </a:extLst>
          </p:cNvPr>
          <p:cNvCxnSpPr>
            <a:cxnSpLocks/>
          </p:cNvCxnSpPr>
          <p:nvPr/>
        </p:nvCxnSpPr>
        <p:spPr>
          <a:xfrm flipH="1" flipV="1">
            <a:off x="9644743" y="3096986"/>
            <a:ext cx="609599" cy="283028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00AE43E0-F126-3C43-7D24-69AEFC4AD968}"/>
              </a:ext>
            </a:extLst>
          </p:cNvPr>
          <p:cNvCxnSpPr>
            <a:cxnSpLocks/>
          </p:cNvCxnSpPr>
          <p:nvPr/>
        </p:nvCxnSpPr>
        <p:spPr>
          <a:xfrm flipH="1">
            <a:off x="9535886" y="3918859"/>
            <a:ext cx="767443" cy="108855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496A8041-166E-4E09-4E38-9F24F7FDA6C7}"/>
              </a:ext>
            </a:extLst>
          </p:cNvPr>
          <p:cNvCxnSpPr>
            <a:cxnSpLocks/>
          </p:cNvCxnSpPr>
          <p:nvPr/>
        </p:nvCxnSpPr>
        <p:spPr>
          <a:xfrm>
            <a:off x="10254342" y="3387905"/>
            <a:ext cx="48987" cy="530954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CDC50928-2B8D-1AD7-46D7-541A47424035}"/>
              </a:ext>
            </a:extLst>
          </p:cNvPr>
          <p:cNvCxnSpPr>
            <a:cxnSpLocks/>
          </p:cNvCxnSpPr>
          <p:nvPr/>
        </p:nvCxnSpPr>
        <p:spPr>
          <a:xfrm>
            <a:off x="10101943" y="2558143"/>
            <a:ext cx="713014" cy="339903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7897534B-F7F3-496C-9784-BE398F6E41D6}"/>
              </a:ext>
            </a:extLst>
          </p:cNvPr>
          <p:cNvCxnSpPr>
            <a:cxnSpLocks/>
          </p:cNvCxnSpPr>
          <p:nvPr/>
        </p:nvCxnSpPr>
        <p:spPr>
          <a:xfrm flipH="1">
            <a:off x="10254342" y="3238502"/>
            <a:ext cx="484414" cy="149403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3CD3A2EB-9C2A-F42C-37E0-DFC50C122A10}"/>
              </a:ext>
            </a:extLst>
          </p:cNvPr>
          <p:cNvCxnSpPr>
            <a:cxnSpLocks/>
          </p:cNvCxnSpPr>
          <p:nvPr/>
        </p:nvCxnSpPr>
        <p:spPr>
          <a:xfrm flipH="1">
            <a:off x="10776856" y="2898046"/>
            <a:ext cx="38101" cy="335011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240550F5-FC7F-28F5-05DA-E57114DDFFA3}"/>
              </a:ext>
            </a:extLst>
          </p:cNvPr>
          <p:cNvCxnSpPr>
            <a:cxnSpLocks/>
          </p:cNvCxnSpPr>
          <p:nvPr/>
        </p:nvCxnSpPr>
        <p:spPr>
          <a:xfrm flipH="1" flipV="1">
            <a:off x="10303329" y="3918859"/>
            <a:ext cx="283027" cy="522512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EFBBC4ED-C49C-A9E8-C3E6-F5121B732FB0}"/>
              </a:ext>
            </a:extLst>
          </p:cNvPr>
          <p:cNvCxnSpPr>
            <a:cxnSpLocks/>
          </p:cNvCxnSpPr>
          <p:nvPr/>
        </p:nvCxnSpPr>
        <p:spPr>
          <a:xfrm flipH="1" flipV="1">
            <a:off x="9231086" y="4490357"/>
            <a:ext cx="119742" cy="473529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B551444F-BD7C-40BD-B2D1-29D7DD9821BD}"/>
              </a:ext>
            </a:extLst>
          </p:cNvPr>
          <p:cNvCxnSpPr>
            <a:cxnSpLocks/>
          </p:cNvCxnSpPr>
          <p:nvPr/>
        </p:nvCxnSpPr>
        <p:spPr>
          <a:xfrm>
            <a:off x="9388929" y="4963886"/>
            <a:ext cx="457200" cy="190500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486C60A9-FF8D-92DE-6549-208A08845691}"/>
              </a:ext>
            </a:extLst>
          </p:cNvPr>
          <p:cNvCxnSpPr>
            <a:cxnSpLocks/>
          </p:cNvCxnSpPr>
          <p:nvPr/>
        </p:nvCxnSpPr>
        <p:spPr>
          <a:xfrm flipV="1">
            <a:off x="10210799" y="4441371"/>
            <a:ext cx="375557" cy="713015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EA1AC571-2734-CC12-F565-EF4598B77F2F}"/>
              </a:ext>
            </a:extLst>
          </p:cNvPr>
          <p:cNvCxnSpPr>
            <a:cxnSpLocks/>
          </p:cNvCxnSpPr>
          <p:nvPr/>
        </p:nvCxnSpPr>
        <p:spPr>
          <a:xfrm>
            <a:off x="9835242" y="5127173"/>
            <a:ext cx="375557" cy="27213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D8AAC8AC-E8FE-C4B0-0E30-66291CFD02F1}"/>
              </a:ext>
            </a:extLst>
          </p:cNvPr>
          <p:cNvCxnSpPr>
            <a:cxnSpLocks/>
          </p:cNvCxnSpPr>
          <p:nvPr/>
        </p:nvCxnSpPr>
        <p:spPr>
          <a:xfrm flipV="1">
            <a:off x="9089571" y="4963886"/>
            <a:ext cx="261257" cy="337453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FD06A472-51F8-A980-9C62-38D52FE31EE5}"/>
              </a:ext>
            </a:extLst>
          </p:cNvPr>
          <p:cNvCxnSpPr>
            <a:cxnSpLocks/>
          </p:cNvCxnSpPr>
          <p:nvPr/>
        </p:nvCxnSpPr>
        <p:spPr>
          <a:xfrm flipV="1">
            <a:off x="8371115" y="4381502"/>
            <a:ext cx="386442" cy="473529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C06CCAC7-F914-F268-30C3-38F533A60ADA}"/>
              </a:ext>
            </a:extLst>
          </p:cNvPr>
          <p:cNvCxnSpPr>
            <a:cxnSpLocks/>
          </p:cNvCxnSpPr>
          <p:nvPr/>
        </p:nvCxnSpPr>
        <p:spPr>
          <a:xfrm flipV="1">
            <a:off x="7413172" y="3918859"/>
            <a:ext cx="892628" cy="522512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08DB221C-2BF2-136C-C67C-8DA88C809DA1}"/>
              </a:ext>
            </a:extLst>
          </p:cNvPr>
          <p:cNvCxnSpPr>
            <a:cxnSpLocks/>
          </p:cNvCxnSpPr>
          <p:nvPr/>
        </p:nvCxnSpPr>
        <p:spPr>
          <a:xfrm>
            <a:off x="7141029" y="3869874"/>
            <a:ext cx="751114" cy="32654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9BBC3F44-0A9A-7348-05A1-AB061AA35A3A}"/>
              </a:ext>
            </a:extLst>
          </p:cNvPr>
          <p:cNvCxnSpPr>
            <a:cxnSpLocks/>
          </p:cNvCxnSpPr>
          <p:nvPr/>
        </p:nvCxnSpPr>
        <p:spPr>
          <a:xfrm>
            <a:off x="6906984" y="3657600"/>
            <a:ext cx="283031" cy="212274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54B44CAF-F3A2-3278-3E93-8C13C6C837C3}"/>
              </a:ext>
            </a:extLst>
          </p:cNvPr>
          <p:cNvCxnSpPr>
            <a:cxnSpLocks/>
          </p:cNvCxnSpPr>
          <p:nvPr/>
        </p:nvCxnSpPr>
        <p:spPr>
          <a:xfrm flipV="1">
            <a:off x="6917866" y="3380014"/>
            <a:ext cx="359229" cy="277586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4180C829-A25A-5966-D32A-7473EB75EE0A}"/>
              </a:ext>
            </a:extLst>
          </p:cNvPr>
          <p:cNvCxnSpPr>
            <a:cxnSpLocks/>
          </p:cNvCxnSpPr>
          <p:nvPr/>
        </p:nvCxnSpPr>
        <p:spPr>
          <a:xfrm flipH="1">
            <a:off x="7108371" y="3918859"/>
            <a:ext cx="81644" cy="375555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14376577-B92B-4E5D-2607-9D7A3B60E959}"/>
              </a:ext>
            </a:extLst>
          </p:cNvPr>
          <p:cNvCxnSpPr>
            <a:cxnSpLocks/>
          </p:cNvCxnSpPr>
          <p:nvPr/>
        </p:nvCxnSpPr>
        <p:spPr>
          <a:xfrm flipH="1" flipV="1">
            <a:off x="7124700" y="4294414"/>
            <a:ext cx="288472" cy="146957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>
            <a:extLst>
              <a:ext uri="{FF2B5EF4-FFF2-40B4-BE49-F238E27FC236}">
                <a16:creationId xmlns:a16="http://schemas.microsoft.com/office/drawing/2014/main" id="{EBB9AC06-1C30-A73F-B3F3-5EF43EDA82B0}"/>
              </a:ext>
            </a:extLst>
          </p:cNvPr>
          <p:cNvCxnSpPr>
            <a:cxnSpLocks/>
          </p:cNvCxnSpPr>
          <p:nvPr/>
        </p:nvCxnSpPr>
        <p:spPr>
          <a:xfrm flipH="1" flipV="1">
            <a:off x="7451273" y="4441371"/>
            <a:ext cx="141514" cy="375558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Connector 177">
            <a:extLst>
              <a:ext uri="{FF2B5EF4-FFF2-40B4-BE49-F238E27FC236}">
                <a16:creationId xmlns:a16="http://schemas.microsoft.com/office/drawing/2014/main" id="{CDEDA5CF-9DD3-4657-76A8-D52900964EF4}"/>
              </a:ext>
            </a:extLst>
          </p:cNvPr>
          <p:cNvCxnSpPr>
            <a:cxnSpLocks/>
          </p:cNvCxnSpPr>
          <p:nvPr/>
        </p:nvCxnSpPr>
        <p:spPr>
          <a:xfrm flipH="1">
            <a:off x="7946571" y="4855031"/>
            <a:ext cx="424544" cy="108855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Connector 180">
            <a:extLst>
              <a:ext uri="{FF2B5EF4-FFF2-40B4-BE49-F238E27FC236}">
                <a16:creationId xmlns:a16="http://schemas.microsoft.com/office/drawing/2014/main" id="{300BB25A-6A62-2BCF-CB05-C600CEAEBCE0}"/>
              </a:ext>
            </a:extLst>
          </p:cNvPr>
          <p:cNvCxnSpPr>
            <a:cxnSpLocks/>
          </p:cNvCxnSpPr>
          <p:nvPr/>
        </p:nvCxnSpPr>
        <p:spPr>
          <a:xfrm flipH="1" flipV="1">
            <a:off x="7592787" y="4816929"/>
            <a:ext cx="353784" cy="146957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>
            <a:extLst>
              <a:ext uri="{FF2B5EF4-FFF2-40B4-BE49-F238E27FC236}">
                <a16:creationId xmlns:a16="http://schemas.microsoft.com/office/drawing/2014/main" id="{AD2020F7-3528-6EFA-6CE2-44FC0D2CEB2D}"/>
              </a:ext>
            </a:extLst>
          </p:cNvPr>
          <p:cNvCxnSpPr>
            <a:cxnSpLocks/>
          </p:cNvCxnSpPr>
          <p:nvPr/>
        </p:nvCxnSpPr>
        <p:spPr>
          <a:xfrm>
            <a:off x="8392884" y="4855031"/>
            <a:ext cx="223159" cy="446308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Connector 187">
            <a:extLst>
              <a:ext uri="{FF2B5EF4-FFF2-40B4-BE49-F238E27FC236}">
                <a16:creationId xmlns:a16="http://schemas.microsoft.com/office/drawing/2014/main" id="{B74C9D36-82A2-3314-9CCE-EC06573B1D78}"/>
              </a:ext>
            </a:extLst>
          </p:cNvPr>
          <p:cNvCxnSpPr>
            <a:cxnSpLocks/>
          </p:cNvCxnSpPr>
          <p:nvPr/>
        </p:nvCxnSpPr>
        <p:spPr>
          <a:xfrm>
            <a:off x="8599714" y="5339441"/>
            <a:ext cx="462642" cy="0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Connector 192">
            <a:extLst>
              <a:ext uri="{FF2B5EF4-FFF2-40B4-BE49-F238E27FC236}">
                <a16:creationId xmlns:a16="http://schemas.microsoft.com/office/drawing/2014/main" id="{01231195-D5C8-045C-FCAC-E0DFB9349140}"/>
              </a:ext>
            </a:extLst>
          </p:cNvPr>
          <p:cNvCxnSpPr>
            <a:cxnSpLocks/>
          </p:cNvCxnSpPr>
          <p:nvPr/>
        </p:nvCxnSpPr>
        <p:spPr>
          <a:xfrm flipV="1">
            <a:off x="9620250" y="1507672"/>
            <a:ext cx="84364" cy="410659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Connector 195">
            <a:extLst>
              <a:ext uri="{FF2B5EF4-FFF2-40B4-BE49-F238E27FC236}">
                <a16:creationId xmlns:a16="http://schemas.microsoft.com/office/drawing/2014/main" id="{E40F7AEC-7665-2F1E-0967-EAF9335F51B5}"/>
              </a:ext>
            </a:extLst>
          </p:cNvPr>
          <p:cNvCxnSpPr>
            <a:cxnSpLocks/>
          </p:cNvCxnSpPr>
          <p:nvPr/>
        </p:nvCxnSpPr>
        <p:spPr>
          <a:xfrm flipV="1">
            <a:off x="8599714" y="1362546"/>
            <a:ext cx="318407" cy="588412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Connector 198">
            <a:extLst>
              <a:ext uri="{FF2B5EF4-FFF2-40B4-BE49-F238E27FC236}">
                <a16:creationId xmlns:a16="http://schemas.microsoft.com/office/drawing/2014/main" id="{338F33B3-D3CF-A534-3C43-C9729359D967}"/>
              </a:ext>
            </a:extLst>
          </p:cNvPr>
          <p:cNvCxnSpPr>
            <a:cxnSpLocks/>
          </p:cNvCxnSpPr>
          <p:nvPr/>
        </p:nvCxnSpPr>
        <p:spPr>
          <a:xfrm flipH="1">
            <a:off x="8899071" y="1190035"/>
            <a:ext cx="538843" cy="209028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Connector 202">
            <a:extLst>
              <a:ext uri="{FF2B5EF4-FFF2-40B4-BE49-F238E27FC236}">
                <a16:creationId xmlns:a16="http://schemas.microsoft.com/office/drawing/2014/main" id="{26E92474-E926-6B93-9763-FD8E59F56CD8}"/>
              </a:ext>
            </a:extLst>
          </p:cNvPr>
          <p:cNvCxnSpPr>
            <a:cxnSpLocks/>
          </p:cNvCxnSpPr>
          <p:nvPr/>
        </p:nvCxnSpPr>
        <p:spPr>
          <a:xfrm>
            <a:off x="9437914" y="1193820"/>
            <a:ext cx="266700" cy="321059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Connector 205">
            <a:extLst>
              <a:ext uri="{FF2B5EF4-FFF2-40B4-BE49-F238E27FC236}">
                <a16:creationId xmlns:a16="http://schemas.microsoft.com/office/drawing/2014/main" id="{44E2314A-E1C7-5206-F256-91B21D83C65F}"/>
              </a:ext>
            </a:extLst>
          </p:cNvPr>
          <p:cNvCxnSpPr>
            <a:cxnSpLocks/>
          </p:cNvCxnSpPr>
          <p:nvPr/>
        </p:nvCxnSpPr>
        <p:spPr>
          <a:xfrm flipH="1">
            <a:off x="9704614" y="1365022"/>
            <a:ext cx="669471" cy="215252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Connector 209">
            <a:extLst>
              <a:ext uri="{FF2B5EF4-FFF2-40B4-BE49-F238E27FC236}">
                <a16:creationId xmlns:a16="http://schemas.microsoft.com/office/drawing/2014/main" id="{3389FAE3-43BC-2F7F-2D60-FD108EA71698}"/>
              </a:ext>
            </a:extLst>
          </p:cNvPr>
          <p:cNvCxnSpPr>
            <a:cxnSpLocks/>
          </p:cNvCxnSpPr>
          <p:nvPr/>
        </p:nvCxnSpPr>
        <p:spPr>
          <a:xfrm flipH="1">
            <a:off x="10189028" y="1749578"/>
            <a:ext cx="307521" cy="431817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Connector 212">
            <a:extLst>
              <a:ext uri="{FF2B5EF4-FFF2-40B4-BE49-F238E27FC236}">
                <a16:creationId xmlns:a16="http://schemas.microsoft.com/office/drawing/2014/main" id="{F2C760B7-57F9-4810-5FB7-27CBA020DE73}"/>
              </a:ext>
            </a:extLst>
          </p:cNvPr>
          <p:cNvCxnSpPr>
            <a:cxnSpLocks/>
          </p:cNvCxnSpPr>
          <p:nvPr/>
        </p:nvCxnSpPr>
        <p:spPr>
          <a:xfrm>
            <a:off x="10374085" y="1365022"/>
            <a:ext cx="103414" cy="428446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Connector 215">
            <a:extLst>
              <a:ext uri="{FF2B5EF4-FFF2-40B4-BE49-F238E27FC236}">
                <a16:creationId xmlns:a16="http://schemas.microsoft.com/office/drawing/2014/main" id="{FDFB714B-0E1A-9DBF-9DE7-8E880C52E4E5}"/>
              </a:ext>
            </a:extLst>
          </p:cNvPr>
          <p:cNvCxnSpPr>
            <a:cxnSpLocks/>
          </p:cNvCxnSpPr>
          <p:nvPr/>
        </p:nvCxnSpPr>
        <p:spPr>
          <a:xfrm>
            <a:off x="10458450" y="1765934"/>
            <a:ext cx="503463" cy="65632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Connector 218">
            <a:extLst>
              <a:ext uri="{FF2B5EF4-FFF2-40B4-BE49-F238E27FC236}">
                <a16:creationId xmlns:a16="http://schemas.microsoft.com/office/drawing/2014/main" id="{8574407A-B326-697B-C819-F5355609AAD2}"/>
              </a:ext>
            </a:extLst>
          </p:cNvPr>
          <p:cNvCxnSpPr>
            <a:cxnSpLocks/>
          </p:cNvCxnSpPr>
          <p:nvPr/>
        </p:nvCxnSpPr>
        <p:spPr>
          <a:xfrm flipV="1">
            <a:off x="10776856" y="2402746"/>
            <a:ext cx="419100" cy="547282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Connector 221">
            <a:extLst>
              <a:ext uri="{FF2B5EF4-FFF2-40B4-BE49-F238E27FC236}">
                <a16:creationId xmlns:a16="http://schemas.microsoft.com/office/drawing/2014/main" id="{31D2FEE2-90F4-344E-3497-90A0AA4323A7}"/>
              </a:ext>
            </a:extLst>
          </p:cNvPr>
          <p:cNvCxnSpPr>
            <a:cxnSpLocks/>
          </p:cNvCxnSpPr>
          <p:nvPr/>
        </p:nvCxnSpPr>
        <p:spPr>
          <a:xfrm flipH="1" flipV="1">
            <a:off x="10972798" y="1843515"/>
            <a:ext cx="223157" cy="567670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Connector 224">
            <a:extLst>
              <a:ext uri="{FF2B5EF4-FFF2-40B4-BE49-F238E27FC236}">
                <a16:creationId xmlns:a16="http://schemas.microsoft.com/office/drawing/2014/main" id="{A8E5E22D-A087-6536-9E66-331CDB8314B2}"/>
              </a:ext>
            </a:extLst>
          </p:cNvPr>
          <p:cNvCxnSpPr>
            <a:cxnSpLocks/>
          </p:cNvCxnSpPr>
          <p:nvPr/>
        </p:nvCxnSpPr>
        <p:spPr>
          <a:xfrm>
            <a:off x="10776856" y="3233057"/>
            <a:ext cx="495301" cy="214993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Connector 228">
            <a:extLst>
              <a:ext uri="{FF2B5EF4-FFF2-40B4-BE49-F238E27FC236}">
                <a16:creationId xmlns:a16="http://schemas.microsoft.com/office/drawing/2014/main" id="{39C77307-DB45-4357-8EFF-2967D196B1DF}"/>
              </a:ext>
            </a:extLst>
          </p:cNvPr>
          <p:cNvCxnSpPr>
            <a:cxnSpLocks/>
          </p:cNvCxnSpPr>
          <p:nvPr/>
        </p:nvCxnSpPr>
        <p:spPr>
          <a:xfrm>
            <a:off x="11212283" y="2334985"/>
            <a:ext cx="223157" cy="615043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Connector 231">
            <a:extLst>
              <a:ext uri="{FF2B5EF4-FFF2-40B4-BE49-F238E27FC236}">
                <a16:creationId xmlns:a16="http://schemas.microsoft.com/office/drawing/2014/main" id="{B6D6BCA3-564E-AEF5-DB3C-657BCD007A94}"/>
              </a:ext>
            </a:extLst>
          </p:cNvPr>
          <p:cNvCxnSpPr>
            <a:cxnSpLocks/>
          </p:cNvCxnSpPr>
          <p:nvPr/>
        </p:nvCxnSpPr>
        <p:spPr>
          <a:xfrm flipH="1">
            <a:off x="11299372" y="2950028"/>
            <a:ext cx="136068" cy="498022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Connector 234">
            <a:extLst>
              <a:ext uri="{FF2B5EF4-FFF2-40B4-BE49-F238E27FC236}">
                <a16:creationId xmlns:a16="http://schemas.microsoft.com/office/drawing/2014/main" id="{7BB00BF8-3903-84B9-E4F7-228C38F78E05}"/>
              </a:ext>
            </a:extLst>
          </p:cNvPr>
          <p:cNvCxnSpPr>
            <a:cxnSpLocks/>
          </p:cNvCxnSpPr>
          <p:nvPr/>
        </p:nvCxnSpPr>
        <p:spPr>
          <a:xfrm flipH="1">
            <a:off x="10586356" y="4109357"/>
            <a:ext cx="609599" cy="381000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Connector 237">
            <a:extLst>
              <a:ext uri="{FF2B5EF4-FFF2-40B4-BE49-F238E27FC236}">
                <a16:creationId xmlns:a16="http://schemas.microsoft.com/office/drawing/2014/main" id="{D4B10086-087E-9457-8FDE-0EB8FBC3D611}"/>
              </a:ext>
            </a:extLst>
          </p:cNvPr>
          <p:cNvCxnSpPr>
            <a:cxnSpLocks/>
          </p:cNvCxnSpPr>
          <p:nvPr/>
        </p:nvCxnSpPr>
        <p:spPr>
          <a:xfrm flipH="1">
            <a:off x="11195955" y="3445328"/>
            <a:ext cx="76202" cy="707572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6" name="Oval 245">
            <a:extLst>
              <a:ext uri="{FF2B5EF4-FFF2-40B4-BE49-F238E27FC236}">
                <a16:creationId xmlns:a16="http://schemas.microsoft.com/office/drawing/2014/main" id="{5B71346E-6681-7EFF-E5E5-5994F1C1476B}"/>
              </a:ext>
            </a:extLst>
          </p:cNvPr>
          <p:cNvSpPr/>
          <p:nvPr/>
        </p:nvSpPr>
        <p:spPr>
          <a:xfrm>
            <a:off x="8501741" y="2438771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Oval 246">
            <a:extLst>
              <a:ext uri="{FF2B5EF4-FFF2-40B4-BE49-F238E27FC236}">
                <a16:creationId xmlns:a16="http://schemas.microsoft.com/office/drawing/2014/main" id="{7740C800-9DC0-3C4C-12B0-35E8AD18601C}"/>
              </a:ext>
            </a:extLst>
          </p:cNvPr>
          <p:cNvSpPr/>
          <p:nvPr/>
        </p:nvSpPr>
        <p:spPr>
          <a:xfrm>
            <a:off x="9127670" y="3095787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8" name="TextBox 247">
                <a:extLst>
                  <a:ext uri="{FF2B5EF4-FFF2-40B4-BE49-F238E27FC236}">
                    <a16:creationId xmlns:a16="http://schemas.microsoft.com/office/drawing/2014/main" id="{70108D56-F397-9D2A-FF74-750F5D843786}"/>
                  </a:ext>
                </a:extLst>
              </p:cNvPr>
              <p:cNvSpPr txBox="1"/>
              <p:nvPr/>
            </p:nvSpPr>
            <p:spPr>
              <a:xfrm>
                <a:off x="9078683" y="3028098"/>
                <a:ext cx="3483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8" name="TextBox 247">
                <a:extLst>
                  <a:ext uri="{FF2B5EF4-FFF2-40B4-BE49-F238E27FC236}">
                    <a16:creationId xmlns:a16="http://schemas.microsoft.com/office/drawing/2014/main" id="{70108D56-F397-9D2A-FF74-750F5D8437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78683" y="3028098"/>
                <a:ext cx="348349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9" name="TextBox 248">
                <a:extLst>
                  <a:ext uri="{FF2B5EF4-FFF2-40B4-BE49-F238E27FC236}">
                    <a16:creationId xmlns:a16="http://schemas.microsoft.com/office/drawing/2014/main" id="{AB80C20E-F182-12D7-1F6A-01F9D9299700}"/>
                  </a:ext>
                </a:extLst>
              </p:cNvPr>
              <p:cNvSpPr txBox="1"/>
              <p:nvPr/>
            </p:nvSpPr>
            <p:spPr>
              <a:xfrm>
                <a:off x="8458192" y="2378922"/>
                <a:ext cx="3483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9" name="TextBox 248">
                <a:extLst>
                  <a:ext uri="{FF2B5EF4-FFF2-40B4-BE49-F238E27FC236}">
                    <a16:creationId xmlns:a16="http://schemas.microsoft.com/office/drawing/2014/main" id="{AB80C20E-F182-12D7-1F6A-01F9D92997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8192" y="2378922"/>
                <a:ext cx="348349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0" name="Oval 249">
            <a:extLst>
              <a:ext uri="{FF2B5EF4-FFF2-40B4-BE49-F238E27FC236}">
                <a16:creationId xmlns:a16="http://schemas.microsoft.com/office/drawing/2014/main" id="{8433749F-DFFC-1C7F-5D75-45840F50B559}"/>
              </a:ext>
            </a:extLst>
          </p:cNvPr>
          <p:cNvSpPr/>
          <p:nvPr/>
        </p:nvSpPr>
        <p:spPr>
          <a:xfrm>
            <a:off x="9149446" y="1699180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1" name="TextBox 250">
                <a:extLst>
                  <a:ext uri="{FF2B5EF4-FFF2-40B4-BE49-F238E27FC236}">
                    <a16:creationId xmlns:a16="http://schemas.microsoft.com/office/drawing/2014/main" id="{7B3F515E-ECCC-EF2C-67F4-AA061B1A2A32}"/>
                  </a:ext>
                </a:extLst>
              </p:cNvPr>
              <p:cNvSpPr txBox="1"/>
              <p:nvPr/>
            </p:nvSpPr>
            <p:spPr>
              <a:xfrm>
                <a:off x="9105897" y="1639331"/>
                <a:ext cx="3483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1" name="TextBox 250">
                <a:extLst>
                  <a:ext uri="{FF2B5EF4-FFF2-40B4-BE49-F238E27FC236}">
                    <a16:creationId xmlns:a16="http://schemas.microsoft.com/office/drawing/2014/main" id="{7B3F515E-ECCC-EF2C-67F4-AA061B1A2A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5897" y="1639331"/>
                <a:ext cx="348349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2" name="Oval 251">
            <a:extLst>
              <a:ext uri="{FF2B5EF4-FFF2-40B4-BE49-F238E27FC236}">
                <a16:creationId xmlns:a16="http://schemas.microsoft.com/office/drawing/2014/main" id="{9088CB34-C58E-F1FA-48D2-0CDAC8483C7C}"/>
              </a:ext>
            </a:extLst>
          </p:cNvPr>
          <p:cNvSpPr/>
          <p:nvPr/>
        </p:nvSpPr>
        <p:spPr>
          <a:xfrm>
            <a:off x="9990366" y="1738138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3" name="TextBox 252">
                <a:extLst>
                  <a:ext uri="{FF2B5EF4-FFF2-40B4-BE49-F238E27FC236}">
                    <a16:creationId xmlns:a16="http://schemas.microsoft.com/office/drawing/2014/main" id="{F2794858-6B3D-8D59-DEB6-D5ACE76ABA88}"/>
                  </a:ext>
                </a:extLst>
              </p:cNvPr>
              <p:cNvSpPr txBox="1"/>
              <p:nvPr/>
            </p:nvSpPr>
            <p:spPr>
              <a:xfrm>
                <a:off x="9946817" y="1678289"/>
                <a:ext cx="3483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3" name="TextBox 252">
                <a:extLst>
                  <a:ext uri="{FF2B5EF4-FFF2-40B4-BE49-F238E27FC236}">
                    <a16:creationId xmlns:a16="http://schemas.microsoft.com/office/drawing/2014/main" id="{F2794858-6B3D-8D59-DEB6-D5ACE76ABA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46817" y="1678289"/>
                <a:ext cx="348349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4" name="Oval 253">
            <a:extLst>
              <a:ext uri="{FF2B5EF4-FFF2-40B4-BE49-F238E27FC236}">
                <a16:creationId xmlns:a16="http://schemas.microsoft.com/office/drawing/2014/main" id="{2BB52F1F-4C58-ABF3-0436-853C20699B99}"/>
              </a:ext>
            </a:extLst>
          </p:cNvPr>
          <p:cNvSpPr/>
          <p:nvPr/>
        </p:nvSpPr>
        <p:spPr>
          <a:xfrm>
            <a:off x="10608130" y="2305072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5" name="TextBox 254">
                <a:extLst>
                  <a:ext uri="{FF2B5EF4-FFF2-40B4-BE49-F238E27FC236}">
                    <a16:creationId xmlns:a16="http://schemas.microsoft.com/office/drawing/2014/main" id="{5A6BC3AE-0EB7-4040-3F5B-B51C51779D78}"/>
                  </a:ext>
                </a:extLst>
              </p:cNvPr>
              <p:cNvSpPr txBox="1"/>
              <p:nvPr/>
            </p:nvSpPr>
            <p:spPr>
              <a:xfrm>
                <a:off x="10564581" y="2245223"/>
                <a:ext cx="3483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5" name="TextBox 254">
                <a:extLst>
                  <a:ext uri="{FF2B5EF4-FFF2-40B4-BE49-F238E27FC236}">
                    <a16:creationId xmlns:a16="http://schemas.microsoft.com/office/drawing/2014/main" id="{5A6BC3AE-0EB7-4040-3F5B-B51C51779D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64581" y="2245223"/>
                <a:ext cx="348349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6" name="Oval 255">
            <a:extLst>
              <a:ext uri="{FF2B5EF4-FFF2-40B4-BE49-F238E27FC236}">
                <a16:creationId xmlns:a16="http://schemas.microsoft.com/office/drawing/2014/main" id="{F3D82A03-44E8-7EA7-356A-088E8BE969AD}"/>
              </a:ext>
            </a:extLst>
          </p:cNvPr>
          <p:cNvSpPr/>
          <p:nvPr/>
        </p:nvSpPr>
        <p:spPr>
          <a:xfrm>
            <a:off x="9552221" y="2310587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7" name="TextBox 256">
                <a:extLst>
                  <a:ext uri="{FF2B5EF4-FFF2-40B4-BE49-F238E27FC236}">
                    <a16:creationId xmlns:a16="http://schemas.microsoft.com/office/drawing/2014/main" id="{BF7A9705-F68A-B18C-283A-BC77C46CB721}"/>
                  </a:ext>
                </a:extLst>
              </p:cNvPr>
              <p:cNvSpPr txBox="1"/>
              <p:nvPr/>
            </p:nvSpPr>
            <p:spPr>
              <a:xfrm>
                <a:off x="9508672" y="2250738"/>
                <a:ext cx="3483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7" name="TextBox 256">
                <a:extLst>
                  <a:ext uri="{FF2B5EF4-FFF2-40B4-BE49-F238E27FC236}">
                    <a16:creationId xmlns:a16="http://schemas.microsoft.com/office/drawing/2014/main" id="{BF7A9705-F68A-B18C-283A-BC77C46CB7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8672" y="2250738"/>
                <a:ext cx="348349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8" name="Oval 257">
            <a:extLst>
              <a:ext uri="{FF2B5EF4-FFF2-40B4-BE49-F238E27FC236}">
                <a16:creationId xmlns:a16="http://schemas.microsoft.com/office/drawing/2014/main" id="{3340701F-3CEE-9272-9866-059C39F73943}"/>
              </a:ext>
            </a:extLst>
          </p:cNvPr>
          <p:cNvSpPr/>
          <p:nvPr/>
        </p:nvSpPr>
        <p:spPr>
          <a:xfrm>
            <a:off x="10153650" y="2955841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9" name="TextBox 258">
                <a:extLst>
                  <a:ext uri="{FF2B5EF4-FFF2-40B4-BE49-F238E27FC236}">
                    <a16:creationId xmlns:a16="http://schemas.microsoft.com/office/drawing/2014/main" id="{301DF892-A3D5-447D-A2B3-01280100DF8D}"/>
                  </a:ext>
                </a:extLst>
              </p:cNvPr>
              <p:cNvSpPr txBox="1"/>
              <p:nvPr/>
            </p:nvSpPr>
            <p:spPr>
              <a:xfrm>
                <a:off x="10110101" y="2895992"/>
                <a:ext cx="3483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9" name="TextBox 258">
                <a:extLst>
                  <a:ext uri="{FF2B5EF4-FFF2-40B4-BE49-F238E27FC236}">
                    <a16:creationId xmlns:a16="http://schemas.microsoft.com/office/drawing/2014/main" id="{301DF892-A3D5-447D-A2B3-01280100DF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10101" y="2895992"/>
                <a:ext cx="348349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0" name="Oval 259">
            <a:extLst>
              <a:ext uri="{FF2B5EF4-FFF2-40B4-BE49-F238E27FC236}">
                <a16:creationId xmlns:a16="http://schemas.microsoft.com/office/drawing/2014/main" id="{BA5FB7A1-D26D-ED7D-1CDB-02CF762087F1}"/>
              </a:ext>
            </a:extLst>
          </p:cNvPr>
          <p:cNvSpPr/>
          <p:nvPr/>
        </p:nvSpPr>
        <p:spPr>
          <a:xfrm>
            <a:off x="10733314" y="3777324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1" name="TextBox 260">
                <a:extLst>
                  <a:ext uri="{FF2B5EF4-FFF2-40B4-BE49-F238E27FC236}">
                    <a16:creationId xmlns:a16="http://schemas.microsoft.com/office/drawing/2014/main" id="{07A9096E-A4B1-8308-E12E-758EB73FA889}"/>
                  </a:ext>
                </a:extLst>
              </p:cNvPr>
              <p:cNvSpPr txBox="1"/>
              <p:nvPr/>
            </p:nvSpPr>
            <p:spPr>
              <a:xfrm>
                <a:off x="10689765" y="3717475"/>
                <a:ext cx="3483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1" name="TextBox 260">
                <a:extLst>
                  <a:ext uri="{FF2B5EF4-FFF2-40B4-BE49-F238E27FC236}">
                    <a16:creationId xmlns:a16="http://schemas.microsoft.com/office/drawing/2014/main" id="{07A9096E-A4B1-8308-E12E-758EB73FA8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89765" y="3717475"/>
                <a:ext cx="348349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8" name="Oval 267">
            <a:extLst>
              <a:ext uri="{FF2B5EF4-FFF2-40B4-BE49-F238E27FC236}">
                <a16:creationId xmlns:a16="http://schemas.microsoft.com/office/drawing/2014/main" id="{08EBF198-8D52-CE95-5168-90E7AC41B955}"/>
              </a:ext>
            </a:extLst>
          </p:cNvPr>
          <p:cNvSpPr/>
          <p:nvPr/>
        </p:nvSpPr>
        <p:spPr>
          <a:xfrm>
            <a:off x="11108869" y="3026206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9" name="TextBox 268">
                <a:extLst>
                  <a:ext uri="{FF2B5EF4-FFF2-40B4-BE49-F238E27FC236}">
                    <a16:creationId xmlns:a16="http://schemas.microsoft.com/office/drawing/2014/main" id="{30E79E8F-716A-4ED5-8614-6BD63B5F0AE2}"/>
                  </a:ext>
                </a:extLst>
              </p:cNvPr>
              <p:cNvSpPr txBox="1"/>
              <p:nvPr/>
            </p:nvSpPr>
            <p:spPr>
              <a:xfrm>
                <a:off x="11065320" y="2966357"/>
                <a:ext cx="3483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9" name="TextBox 268">
                <a:extLst>
                  <a:ext uri="{FF2B5EF4-FFF2-40B4-BE49-F238E27FC236}">
                    <a16:creationId xmlns:a16="http://schemas.microsoft.com/office/drawing/2014/main" id="{30E79E8F-716A-4ED5-8614-6BD63B5F0A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65320" y="2966357"/>
                <a:ext cx="348349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0" name="Oval 269">
            <a:extLst>
              <a:ext uri="{FF2B5EF4-FFF2-40B4-BE49-F238E27FC236}">
                <a16:creationId xmlns:a16="http://schemas.microsoft.com/office/drawing/2014/main" id="{B27B6F5A-C9C9-E8A9-61F9-7729EE475142}"/>
              </a:ext>
            </a:extLst>
          </p:cNvPr>
          <p:cNvSpPr/>
          <p:nvPr/>
        </p:nvSpPr>
        <p:spPr>
          <a:xfrm>
            <a:off x="9786255" y="3593045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1" name="TextBox 270">
                <a:extLst>
                  <a:ext uri="{FF2B5EF4-FFF2-40B4-BE49-F238E27FC236}">
                    <a16:creationId xmlns:a16="http://schemas.microsoft.com/office/drawing/2014/main" id="{9AF4A779-610B-BA6D-609E-E913DEC6721F}"/>
                  </a:ext>
                </a:extLst>
              </p:cNvPr>
              <p:cNvSpPr txBox="1"/>
              <p:nvPr/>
            </p:nvSpPr>
            <p:spPr>
              <a:xfrm>
                <a:off x="9742706" y="3533196"/>
                <a:ext cx="3483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1" name="TextBox 270">
                <a:extLst>
                  <a:ext uri="{FF2B5EF4-FFF2-40B4-BE49-F238E27FC236}">
                    <a16:creationId xmlns:a16="http://schemas.microsoft.com/office/drawing/2014/main" id="{9AF4A779-610B-BA6D-609E-E913DEC672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42706" y="3533196"/>
                <a:ext cx="348349" cy="369332"/>
              </a:xfrm>
              <a:prstGeom prst="rect">
                <a:avLst/>
              </a:prstGeom>
              <a:blipFill>
                <a:blip r:embed="rId14"/>
                <a:stretch>
                  <a:fillRect r="-2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2" name="Oval 271">
            <a:extLst>
              <a:ext uri="{FF2B5EF4-FFF2-40B4-BE49-F238E27FC236}">
                <a16:creationId xmlns:a16="http://schemas.microsoft.com/office/drawing/2014/main" id="{2065B09A-B4E0-2066-44E5-84943A428B3F}"/>
              </a:ext>
            </a:extLst>
          </p:cNvPr>
          <p:cNvSpPr/>
          <p:nvPr/>
        </p:nvSpPr>
        <p:spPr>
          <a:xfrm>
            <a:off x="9905999" y="4556434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3" name="TextBox 272">
                <a:extLst>
                  <a:ext uri="{FF2B5EF4-FFF2-40B4-BE49-F238E27FC236}">
                    <a16:creationId xmlns:a16="http://schemas.microsoft.com/office/drawing/2014/main" id="{DD7CB088-C285-4407-C3C5-EBB5878CC17A}"/>
                  </a:ext>
                </a:extLst>
              </p:cNvPr>
              <p:cNvSpPr txBox="1"/>
              <p:nvPr/>
            </p:nvSpPr>
            <p:spPr>
              <a:xfrm>
                <a:off x="9862450" y="4496585"/>
                <a:ext cx="3483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3" name="TextBox 272">
                <a:extLst>
                  <a:ext uri="{FF2B5EF4-FFF2-40B4-BE49-F238E27FC236}">
                    <a16:creationId xmlns:a16="http://schemas.microsoft.com/office/drawing/2014/main" id="{DD7CB088-C285-4407-C3C5-EBB5878CC1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2450" y="4496585"/>
                <a:ext cx="348349" cy="369332"/>
              </a:xfrm>
              <a:prstGeom prst="rect">
                <a:avLst/>
              </a:prstGeom>
              <a:blipFill>
                <a:blip r:embed="rId15"/>
                <a:stretch>
                  <a:fillRect r="-245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4" name="Oval 273">
            <a:extLst>
              <a:ext uri="{FF2B5EF4-FFF2-40B4-BE49-F238E27FC236}">
                <a16:creationId xmlns:a16="http://schemas.microsoft.com/office/drawing/2014/main" id="{7FD909F4-3FCC-1133-30F1-9E5A4CCE043B}"/>
              </a:ext>
            </a:extLst>
          </p:cNvPr>
          <p:cNvSpPr/>
          <p:nvPr/>
        </p:nvSpPr>
        <p:spPr>
          <a:xfrm>
            <a:off x="8942613" y="3979098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5" name="TextBox 274">
                <a:extLst>
                  <a:ext uri="{FF2B5EF4-FFF2-40B4-BE49-F238E27FC236}">
                    <a16:creationId xmlns:a16="http://schemas.microsoft.com/office/drawing/2014/main" id="{C2CB8971-983D-4495-BE14-3B74AF315CD7}"/>
                  </a:ext>
                </a:extLst>
              </p:cNvPr>
              <p:cNvSpPr txBox="1"/>
              <p:nvPr/>
            </p:nvSpPr>
            <p:spPr>
              <a:xfrm>
                <a:off x="8899064" y="3919249"/>
                <a:ext cx="3483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5" name="TextBox 274">
                <a:extLst>
                  <a:ext uri="{FF2B5EF4-FFF2-40B4-BE49-F238E27FC236}">
                    <a16:creationId xmlns:a16="http://schemas.microsoft.com/office/drawing/2014/main" id="{C2CB8971-983D-4495-BE14-3B74AF315C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9064" y="3919249"/>
                <a:ext cx="348349" cy="369332"/>
              </a:xfrm>
              <a:prstGeom prst="rect">
                <a:avLst/>
              </a:prstGeom>
              <a:blipFill>
                <a:blip r:embed="rId16"/>
                <a:stretch>
                  <a:fillRect r="-245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6" name="Oval 275">
            <a:extLst>
              <a:ext uri="{FF2B5EF4-FFF2-40B4-BE49-F238E27FC236}">
                <a16:creationId xmlns:a16="http://schemas.microsoft.com/office/drawing/2014/main" id="{C36A76F3-15A8-F46A-2C61-55D666CD2668}"/>
              </a:ext>
            </a:extLst>
          </p:cNvPr>
          <p:cNvSpPr/>
          <p:nvPr/>
        </p:nvSpPr>
        <p:spPr>
          <a:xfrm>
            <a:off x="8308519" y="3407599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7" name="TextBox 276">
                <a:extLst>
                  <a:ext uri="{FF2B5EF4-FFF2-40B4-BE49-F238E27FC236}">
                    <a16:creationId xmlns:a16="http://schemas.microsoft.com/office/drawing/2014/main" id="{ACD88161-7E78-97D6-C7B8-B01A77DBABF1}"/>
                  </a:ext>
                </a:extLst>
              </p:cNvPr>
              <p:cNvSpPr txBox="1"/>
              <p:nvPr/>
            </p:nvSpPr>
            <p:spPr>
              <a:xfrm>
                <a:off x="8264970" y="3347750"/>
                <a:ext cx="3483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7" name="TextBox 276">
                <a:extLst>
                  <a:ext uri="{FF2B5EF4-FFF2-40B4-BE49-F238E27FC236}">
                    <a16:creationId xmlns:a16="http://schemas.microsoft.com/office/drawing/2014/main" id="{ACD88161-7E78-97D6-C7B8-B01A77DBAB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4970" y="3347750"/>
                <a:ext cx="348349" cy="369332"/>
              </a:xfrm>
              <a:prstGeom prst="rect">
                <a:avLst/>
              </a:prstGeom>
              <a:blipFill>
                <a:blip r:embed="rId17"/>
                <a:stretch>
                  <a:fillRect r="-245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8" name="Oval 277">
            <a:extLst>
              <a:ext uri="{FF2B5EF4-FFF2-40B4-BE49-F238E27FC236}">
                <a16:creationId xmlns:a16="http://schemas.microsoft.com/office/drawing/2014/main" id="{6F28A7D0-E9E5-3C20-6CE4-BDE32BBE09A1}"/>
              </a:ext>
            </a:extLst>
          </p:cNvPr>
          <p:cNvSpPr/>
          <p:nvPr/>
        </p:nvSpPr>
        <p:spPr>
          <a:xfrm>
            <a:off x="7658102" y="3040990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9" name="TextBox 278">
                <a:extLst>
                  <a:ext uri="{FF2B5EF4-FFF2-40B4-BE49-F238E27FC236}">
                    <a16:creationId xmlns:a16="http://schemas.microsoft.com/office/drawing/2014/main" id="{97E18E92-6914-FD0D-CB63-0FC251FD6375}"/>
                  </a:ext>
                </a:extLst>
              </p:cNvPr>
              <p:cNvSpPr txBox="1"/>
              <p:nvPr/>
            </p:nvSpPr>
            <p:spPr>
              <a:xfrm>
                <a:off x="7614553" y="2981141"/>
                <a:ext cx="3483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9" name="TextBox 278">
                <a:extLst>
                  <a:ext uri="{FF2B5EF4-FFF2-40B4-BE49-F238E27FC236}">
                    <a16:creationId xmlns:a16="http://schemas.microsoft.com/office/drawing/2014/main" id="{97E18E92-6914-FD0D-CB63-0FC251FD63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4553" y="2981141"/>
                <a:ext cx="348349" cy="369332"/>
              </a:xfrm>
              <a:prstGeom prst="rect">
                <a:avLst/>
              </a:prstGeom>
              <a:blipFill>
                <a:blip r:embed="rId18"/>
                <a:stretch>
                  <a:fillRect r="-2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0" name="Oval 279">
            <a:extLst>
              <a:ext uri="{FF2B5EF4-FFF2-40B4-BE49-F238E27FC236}">
                <a16:creationId xmlns:a16="http://schemas.microsoft.com/office/drawing/2014/main" id="{C09A9E0F-CAA1-D624-6FA6-FD6E214CCD40}"/>
              </a:ext>
            </a:extLst>
          </p:cNvPr>
          <p:cNvSpPr/>
          <p:nvPr/>
        </p:nvSpPr>
        <p:spPr>
          <a:xfrm>
            <a:off x="7440383" y="3619478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1" name="TextBox 280">
                <a:extLst>
                  <a:ext uri="{FF2B5EF4-FFF2-40B4-BE49-F238E27FC236}">
                    <a16:creationId xmlns:a16="http://schemas.microsoft.com/office/drawing/2014/main" id="{09D16BDE-0D8F-402F-9057-CFE6B76050F5}"/>
                  </a:ext>
                </a:extLst>
              </p:cNvPr>
              <p:cNvSpPr txBox="1"/>
              <p:nvPr/>
            </p:nvSpPr>
            <p:spPr>
              <a:xfrm>
                <a:off x="7396834" y="3559629"/>
                <a:ext cx="3483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1" name="TextBox 280">
                <a:extLst>
                  <a:ext uri="{FF2B5EF4-FFF2-40B4-BE49-F238E27FC236}">
                    <a16:creationId xmlns:a16="http://schemas.microsoft.com/office/drawing/2014/main" id="{09D16BDE-0D8F-402F-9057-CFE6B76050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6834" y="3559629"/>
                <a:ext cx="348349" cy="369332"/>
              </a:xfrm>
              <a:prstGeom prst="rect">
                <a:avLst/>
              </a:prstGeom>
              <a:blipFill>
                <a:blip r:embed="rId19"/>
                <a:stretch>
                  <a:fillRect r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2" name="Oval 281">
            <a:extLst>
              <a:ext uri="{FF2B5EF4-FFF2-40B4-BE49-F238E27FC236}">
                <a16:creationId xmlns:a16="http://schemas.microsoft.com/office/drawing/2014/main" id="{3DE961D7-4085-F3BA-DFF0-948FFAA58967}"/>
              </a:ext>
            </a:extLst>
          </p:cNvPr>
          <p:cNvSpPr/>
          <p:nvPr/>
        </p:nvSpPr>
        <p:spPr>
          <a:xfrm>
            <a:off x="7500257" y="4055298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3" name="TextBox 282">
                <a:extLst>
                  <a:ext uri="{FF2B5EF4-FFF2-40B4-BE49-F238E27FC236}">
                    <a16:creationId xmlns:a16="http://schemas.microsoft.com/office/drawing/2014/main" id="{AACF7F07-73FD-F15E-AA0D-4C77877ADC54}"/>
                  </a:ext>
                </a:extLst>
              </p:cNvPr>
              <p:cNvSpPr txBox="1"/>
              <p:nvPr/>
            </p:nvSpPr>
            <p:spPr>
              <a:xfrm>
                <a:off x="7456708" y="3995449"/>
                <a:ext cx="3483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16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3" name="TextBox 282">
                <a:extLst>
                  <a:ext uri="{FF2B5EF4-FFF2-40B4-BE49-F238E27FC236}">
                    <a16:creationId xmlns:a16="http://schemas.microsoft.com/office/drawing/2014/main" id="{AACF7F07-73FD-F15E-AA0D-4C77877ADC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6708" y="3995449"/>
                <a:ext cx="348349" cy="369332"/>
              </a:xfrm>
              <a:prstGeom prst="rect">
                <a:avLst/>
              </a:prstGeom>
              <a:blipFill>
                <a:blip r:embed="rId20"/>
                <a:stretch>
                  <a:fillRect r="-2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4" name="Oval 283">
            <a:extLst>
              <a:ext uri="{FF2B5EF4-FFF2-40B4-BE49-F238E27FC236}">
                <a16:creationId xmlns:a16="http://schemas.microsoft.com/office/drawing/2014/main" id="{7300C16B-EBC3-7261-6953-EB875349BB39}"/>
              </a:ext>
            </a:extLst>
          </p:cNvPr>
          <p:cNvSpPr/>
          <p:nvPr/>
        </p:nvSpPr>
        <p:spPr>
          <a:xfrm>
            <a:off x="8085364" y="4444460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5" name="TextBox 284">
                <a:extLst>
                  <a:ext uri="{FF2B5EF4-FFF2-40B4-BE49-F238E27FC236}">
                    <a16:creationId xmlns:a16="http://schemas.microsoft.com/office/drawing/2014/main" id="{52CE4FEF-F67E-E377-062E-11A99DB7BFF9}"/>
                  </a:ext>
                </a:extLst>
              </p:cNvPr>
              <p:cNvSpPr txBox="1"/>
              <p:nvPr/>
            </p:nvSpPr>
            <p:spPr>
              <a:xfrm>
                <a:off x="8041815" y="4384611"/>
                <a:ext cx="3483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17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5" name="TextBox 284">
                <a:extLst>
                  <a:ext uri="{FF2B5EF4-FFF2-40B4-BE49-F238E27FC236}">
                    <a16:creationId xmlns:a16="http://schemas.microsoft.com/office/drawing/2014/main" id="{52CE4FEF-F67E-E377-062E-11A99DB7BF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1815" y="4384611"/>
                <a:ext cx="348349" cy="369332"/>
              </a:xfrm>
              <a:prstGeom prst="rect">
                <a:avLst/>
              </a:prstGeom>
              <a:blipFill>
                <a:blip r:embed="rId21"/>
                <a:stretch>
                  <a:fillRect r="-2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6" name="Oval 285">
            <a:extLst>
              <a:ext uri="{FF2B5EF4-FFF2-40B4-BE49-F238E27FC236}">
                <a16:creationId xmlns:a16="http://schemas.microsoft.com/office/drawing/2014/main" id="{6553F00B-F31E-2AB1-C1EC-F077AFE00A7B}"/>
              </a:ext>
            </a:extLst>
          </p:cNvPr>
          <p:cNvSpPr/>
          <p:nvPr/>
        </p:nvSpPr>
        <p:spPr>
          <a:xfrm>
            <a:off x="8855527" y="4849950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7" name="TextBox 286">
                <a:extLst>
                  <a:ext uri="{FF2B5EF4-FFF2-40B4-BE49-F238E27FC236}">
                    <a16:creationId xmlns:a16="http://schemas.microsoft.com/office/drawing/2014/main" id="{BA7FCCD2-9C25-193A-6FE9-FD2BF0317725}"/>
                  </a:ext>
                </a:extLst>
              </p:cNvPr>
              <p:cNvSpPr txBox="1"/>
              <p:nvPr/>
            </p:nvSpPr>
            <p:spPr>
              <a:xfrm>
                <a:off x="8811978" y="4790101"/>
                <a:ext cx="3483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18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7" name="TextBox 286">
                <a:extLst>
                  <a:ext uri="{FF2B5EF4-FFF2-40B4-BE49-F238E27FC236}">
                    <a16:creationId xmlns:a16="http://schemas.microsoft.com/office/drawing/2014/main" id="{BA7FCCD2-9C25-193A-6FE9-FD2BF03177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1978" y="4790101"/>
                <a:ext cx="348349" cy="369332"/>
              </a:xfrm>
              <a:prstGeom prst="rect">
                <a:avLst/>
              </a:prstGeom>
              <a:blipFill>
                <a:blip r:embed="rId22"/>
                <a:stretch>
                  <a:fillRect r="-245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469276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39AD7A-A75D-084D-1061-F38EA98B1C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1DEAC8-D2CA-1AA4-031F-42C92D7EF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Coarse </a:t>
            </a:r>
            <a:r>
              <a:rPr lang="en-US" dirty="0" err="1"/>
              <a:t>quantizaton</a:t>
            </a:r>
            <a:r>
              <a:rPr lang="en-US" dirty="0"/>
              <a:t> divides the search region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96C044-6234-CBCC-60DE-5F4C0471F7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5" y="896079"/>
            <a:ext cx="11270796" cy="56989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latin typeface="+mn-lt"/>
              </a:rPr>
              <a:t>Coarse </a:t>
            </a:r>
            <a:r>
              <a:rPr lang="en-US" b="1" dirty="0" err="1">
                <a:latin typeface="+mn-lt"/>
              </a:rPr>
              <a:t>quantizatrion</a:t>
            </a:r>
            <a:r>
              <a:rPr lang="en-US" b="1" dirty="0">
                <a:latin typeface="+mn-lt"/>
              </a:rPr>
              <a:t> </a:t>
            </a:r>
            <a:r>
              <a:rPr lang="en-US" dirty="0">
                <a:latin typeface="+mn-lt"/>
              </a:rPr>
              <a:t>speeds NN search by reducing scope    </a:t>
            </a:r>
          </a:p>
          <a:p>
            <a:r>
              <a:rPr lang="en-US" dirty="0">
                <a:latin typeface="+mn-lt"/>
              </a:rPr>
              <a:t>To speed NN search by orders of magnitude limit scope of search    </a:t>
            </a:r>
          </a:p>
          <a:p>
            <a:r>
              <a:rPr lang="en-US" dirty="0">
                <a:latin typeface="+mn-lt"/>
              </a:rPr>
              <a:t>Coarse coding divides the search scope into small cells  </a:t>
            </a:r>
          </a:p>
          <a:p>
            <a:r>
              <a:rPr lang="en-US" dirty="0">
                <a:latin typeface="+mn-lt"/>
              </a:rPr>
              <a:t>Similar vectors are within the cells</a:t>
            </a:r>
          </a:p>
          <a:p>
            <a:r>
              <a:rPr lang="en-US" dirty="0">
                <a:latin typeface="+mn-lt"/>
              </a:rPr>
              <a:t>Can use the cell ids in an inverted index for fast lookup of similar vectors  </a:t>
            </a: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8949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A5C84A-5EC1-FA5C-21F1-68305B40A8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E4704-9CB5-D839-DAC6-7AFF597CB7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Coarse quantization divides the search region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DA3461F-7A1E-D92B-EAF2-FAD5B232BA29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896079"/>
                <a:ext cx="11270796" cy="553895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>
                    <a:latin typeface="+mn-lt"/>
                  </a:rPr>
                  <a:t>Coarse quantization </a:t>
                </a:r>
                <a:r>
                  <a:rPr lang="en-US" dirty="0">
                    <a:latin typeface="+mn-lt"/>
                  </a:rPr>
                  <a:t>speeds NN search by reducing scope    </a:t>
                </a:r>
              </a:p>
              <a:p>
                <a:r>
                  <a:rPr lang="en-US" b="1" dirty="0">
                    <a:latin typeface="+mn-lt"/>
                  </a:rPr>
                  <a:t>Flat sparse coding </a:t>
                </a:r>
                <a:r>
                  <a:rPr lang="en-US" dirty="0">
                    <a:latin typeface="+mn-lt"/>
                  </a:rPr>
                  <a:t>assigns each vector to one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>
                    <a:latin typeface="+mn-lt"/>
                  </a:rPr>
                  <a:t> codes in a </a:t>
                </a:r>
                <a:r>
                  <a:rPr lang="en-US" b="1" dirty="0">
                    <a:latin typeface="+mn-lt"/>
                  </a:rPr>
                  <a:t>code book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…,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0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For Euclidian distances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>
                    <a:latin typeface="+mn-lt"/>
                  </a:rPr>
                  <a:t> observations the codes are found by a minimizing distance over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>
                    <a:latin typeface="+mn-lt"/>
                  </a:rPr>
                  <a:t> codes in of the book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nary>
                                <m:naryPr>
                                  <m:chr m:val="∑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∈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nary>
                            </m:e>
                          </m:nary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𝑓𝑜𝑟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How can we solve this nonlinear minimization problem?   </a:t>
                </a:r>
              </a:p>
              <a:p>
                <a:pPr lvl="1"/>
                <a:r>
                  <a:rPr lang="en-US" dirty="0">
                    <a:latin typeface="+mn-lt"/>
                  </a:rPr>
                  <a:t>Several possible algorithms</a:t>
                </a:r>
              </a:p>
              <a:p>
                <a:pPr lvl="1"/>
                <a:r>
                  <a:rPr lang="en-US" dirty="0">
                    <a:latin typeface="+mn-lt"/>
                  </a:rPr>
                  <a:t>Lloyd’s algorithm is one possibility – we will examine in lesson on k-means clustering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DA3461F-7A1E-D92B-EAF2-FAD5B232BA2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896079"/>
                <a:ext cx="11270796" cy="5538950"/>
              </a:xfrm>
              <a:blipFill>
                <a:blip r:embed="rId3"/>
                <a:stretch>
                  <a:fillRect l="-1136" t="-1870" r="-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40206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69109E-962C-2F27-ABCB-969BB5885A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A5F11D-1DA7-3664-55EA-0241B70D69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Coarse quantization divides the search region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28BA23-C623-E843-5C71-1A3C0E22FF25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896079"/>
                <a:ext cx="11270796" cy="553895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>
                    <a:latin typeface="+mn-lt"/>
                  </a:rPr>
                  <a:t>Coarse quantization </a:t>
                </a:r>
                <a:r>
                  <a:rPr lang="en-US" dirty="0">
                    <a:latin typeface="+mn-lt"/>
                  </a:rPr>
                  <a:t>speeds NN search by reducing scope    </a:t>
                </a:r>
              </a:p>
              <a:p>
                <a:r>
                  <a:rPr lang="en-US" b="1" dirty="0">
                    <a:latin typeface="+mn-lt"/>
                  </a:rPr>
                  <a:t>Flat sparse coding </a:t>
                </a:r>
                <a:r>
                  <a:rPr lang="en-US" dirty="0">
                    <a:latin typeface="+mn-lt"/>
                  </a:rPr>
                  <a:t>assigns each vector to one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>
                    <a:latin typeface="+mn-lt"/>
                  </a:rPr>
                  <a:t> codes in a </a:t>
                </a:r>
                <a:r>
                  <a:rPr lang="en-US" b="1" dirty="0">
                    <a:latin typeface="+mn-lt"/>
                  </a:rPr>
                  <a:t>code book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…,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0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For a Euclidean </a:t>
                </a:r>
                <a:r>
                  <a:rPr lang="en-US" dirty="0" err="1">
                    <a:latin typeface="+mn-lt"/>
                  </a:rPr>
                  <a:t>noem</a:t>
                </a:r>
                <a:r>
                  <a:rPr lang="en-US" dirty="0">
                    <a:latin typeface="+mn-lt"/>
                  </a:rPr>
                  <a:t> the resulting search space is divided into </a:t>
                </a:r>
                <a:r>
                  <a:rPr lang="en-US" b="1" dirty="0">
                    <a:latin typeface="+mn-lt"/>
                    <a:hlinkClick r:id="rId3"/>
                  </a:rPr>
                  <a:t>Veroni cells</a:t>
                </a:r>
                <a:endParaRPr lang="en-US" b="1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For Euclidean distance, Veroni cells are convex polygons</a:t>
                </a:r>
              </a:p>
              <a:p>
                <a:pPr lvl="1"/>
                <a:r>
                  <a:rPr lang="en-US" dirty="0">
                    <a:latin typeface="+mn-lt"/>
                  </a:rPr>
                  <a:t>Distance vectors between vectors in a Veroni cell are contained in the cell </a:t>
                </a:r>
              </a:p>
              <a:p>
                <a:r>
                  <a:rPr lang="en-US" dirty="0">
                    <a:latin typeface="+mn-lt"/>
                  </a:rPr>
                  <a:t>For L1 distance, Veroni cells are non-convex  </a:t>
                </a:r>
              </a:p>
              <a:p>
                <a:endParaRPr lang="en-US" dirty="0">
                  <a:latin typeface="+mn-lt"/>
                </a:endParaRPr>
              </a:p>
              <a:p>
                <a:pPr marL="457200" lvl="1" indent="0">
                  <a:buNone/>
                </a:pPr>
                <a:r>
                  <a:rPr lang="en-US" dirty="0">
                    <a:solidFill>
                      <a:schemeClr val="accent1">
                        <a:lumMod val="75000"/>
                      </a:schemeClr>
                    </a:solidFill>
                    <a:latin typeface="+mn-lt"/>
                  </a:rPr>
                  <a:t>For an interesting and entertaining in-depth discussion of Veroni cells see the </a:t>
                </a:r>
                <a:r>
                  <a:rPr lang="en-US" dirty="0">
                    <a:solidFill>
                      <a:srgbClr val="0563C1"/>
                    </a:solidFill>
                    <a:latin typeface="+mn-lt"/>
                    <a:hlinkClick r:id="rId4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blog post by Francesco </a:t>
                </a:r>
                <a:r>
                  <a:rPr lang="en-US" dirty="0" err="1">
                    <a:solidFill>
                      <a:schemeClr val="accent1">
                        <a:lumMod val="75000"/>
                      </a:schemeClr>
                    </a:solidFill>
                    <a:latin typeface="+mn-lt"/>
                    <a:hlinkClick r:id="rId4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Bellelli</a:t>
                </a:r>
                <a:r>
                  <a:rPr lang="en-US" dirty="0">
                    <a:solidFill>
                      <a:schemeClr val="accent1">
                        <a:lumMod val="75000"/>
                      </a:schemeClr>
                    </a:solidFill>
                    <a:latin typeface="+mn-lt"/>
                  </a:rPr>
                  <a:t> and the references therein </a:t>
                </a:r>
              </a:p>
              <a:p>
                <a:pPr marL="457200" lvl="1" indent="0">
                  <a:buNone/>
                </a:pPr>
                <a:endParaRPr lang="en-US" dirty="0">
                  <a:latin typeface="+mn-lt"/>
                </a:endParaRPr>
              </a:p>
              <a:p>
                <a:pPr marL="0" indent="0">
                  <a:buNone/>
                </a:pPr>
                <a:endParaRPr lang="en-US" dirty="0">
                  <a:latin typeface="+mn-lt"/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28BA23-C623-E843-5C71-1A3C0E22FF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896079"/>
                <a:ext cx="11270796" cy="5538950"/>
              </a:xfrm>
              <a:blipFill>
                <a:blip r:embed="rId5"/>
                <a:stretch>
                  <a:fillRect l="-1136" t="-1870" r="-4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076436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EA4C13-F941-9B43-54C6-6154B2D90D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9A382-B15D-0BE1-5744-4E66D41C7F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Coarse quantization divides the search region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E763647-11C3-D364-E327-7D977E4FCB64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896079"/>
                <a:ext cx="6021131" cy="569899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Coarse quantization divides a search space into smaller regions </a:t>
                </a:r>
              </a:p>
              <a:p>
                <a:r>
                  <a:rPr lang="en-US" dirty="0">
                    <a:latin typeface="+mn-lt"/>
                  </a:rPr>
                  <a:t>Example: For </a:t>
                </a:r>
                <a:r>
                  <a:rPr lang="en-US" b="1" dirty="0">
                    <a:latin typeface="+mn-lt"/>
                  </a:rPr>
                  <a:t>Euclidean norm</a:t>
                </a:r>
                <a:r>
                  <a:rPr lang="en-US" dirty="0">
                    <a:latin typeface="+mn-lt"/>
                  </a:rPr>
                  <a:t>, search space divided into Veroni cells </a:t>
                </a:r>
              </a:p>
              <a:p>
                <a:r>
                  <a:rPr lang="en-US" dirty="0">
                    <a:latin typeface="+mn-lt"/>
                  </a:rPr>
                  <a:t>Veroni cell are </a:t>
                </a:r>
                <a:r>
                  <a:rPr lang="en-US" b="1" dirty="0">
                    <a:latin typeface="+mn-lt"/>
                  </a:rPr>
                  <a:t>convex</a:t>
                </a:r>
                <a:r>
                  <a:rPr lang="en-US" dirty="0">
                    <a:latin typeface="+mn-lt"/>
                  </a:rPr>
                  <a:t> </a:t>
                </a:r>
              </a:p>
              <a:p>
                <a:r>
                  <a:rPr lang="en-US" dirty="0">
                    <a:latin typeface="+mn-lt"/>
                  </a:rPr>
                  <a:t>The </a:t>
                </a:r>
                <a:r>
                  <a:rPr lang="en-US" b="1" dirty="0">
                    <a:latin typeface="+mn-lt"/>
                  </a:rPr>
                  <a:t>code book </a:t>
                </a:r>
                <a:r>
                  <a:rPr lang="en-US" dirty="0">
                    <a:latin typeface="+mn-lt"/>
                  </a:rPr>
                  <a:t>for the cells is the list of centroids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…,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pPr marL="0" indent="0">
                  <a:buNone/>
                </a:pPr>
                <a:endParaRPr lang="en-US" dirty="0">
                  <a:latin typeface="+mn-lt"/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E763647-11C3-D364-E327-7D977E4FCB6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896079"/>
                <a:ext cx="6021131" cy="5698998"/>
              </a:xfrm>
              <a:blipFill>
                <a:blip r:embed="rId3"/>
                <a:stretch>
                  <a:fillRect l="-2128" t="-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FE3EBF4-2106-1E50-086A-3C22B46A2C4B}"/>
              </a:ext>
            </a:extLst>
          </p:cNvPr>
          <p:cNvCxnSpPr>
            <a:cxnSpLocks/>
          </p:cNvCxnSpPr>
          <p:nvPr/>
        </p:nvCxnSpPr>
        <p:spPr>
          <a:xfrm flipV="1">
            <a:off x="6845742" y="2881291"/>
            <a:ext cx="930733" cy="755569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C6B276B-91B1-B9DB-6988-1CEBDF5572DE}"/>
              </a:ext>
            </a:extLst>
          </p:cNvPr>
          <p:cNvCxnSpPr>
            <a:cxnSpLocks/>
          </p:cNvCxnSpPr>
          <p:nvPr/>
        </p:nvCxnSpPr>
        <p:spPr>
          <a:xfrm flipH="1" flipV="1">
            <a:off x="7776475" y="2850805"/>
            <a:ext cx="601450" cy="50215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8D61A5B-72D4-B8B6-C9D7-17169971CEF9}"/>
              </a:ext>
            </a:extLst>
          </p:cNvPr>
          <p:cNvCxnSpPr>
            <a:cxnSpLocks/>
          </p:cNvCxnSpPr>
          <p:nvPr/>
        </p:nvCxnSpPr>
        <p:spPr>
          <a:xfrm flipH="1" flipV="1">
            <a:off x="8377925" y="2908991"/>
            <a:ext cx="221789" cy="868352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26CB180-F55C-86FE-5881-AF603C506BB4}"/>
              </a:ext>
            </a:extLst>
          </p:cNvPr>
          <p:cNvCxnSpPr>
            <a:cxnSpLocks/>
          </p:cNvCxnSpPr>
          <p:nvPr/>
        </p:nvCxnSpPr>
        <p:spPr>
          <a:xfrm flipH="1">
            <a:off x="7920715" y="3777343"/>
            <a:ext cx="646351" cy="857527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1B8A335-D09A-C4E2-5690-26BE9C62AFE8}"/>
              </a:ext>
            </a:extLst>
          </p:cNvPr>
          <p:cNvCxnSpPr>
            <a:cxnSpLocks/>
          </p:cNvCxnSpPr>
          <p:nvPr/>
        </p:nvCxnSpPr>
        <p:spPr>
          <a:xfrm flipH="1">
            <a:off x="7097485" y="4631293"/>
            <a:ext cx="835470" cy="11466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0551C19-0CEE-FC6D-9DA1-FA4D7EFB5D2B}"/>
              </a:ext>
            </a:extLst>
          </p:cNvPr>
          <p:cNvCxnSpPr>
            <a:cxnSpLocks/>
          </p:cNvCxnSpPr>
          <p:nvPr/>
        </p:nvCxnSpPr>
        <p:spPr>
          <a:xfrm flipH="1" flipV="1">
            <a:off x="6845742" y="3668856"/>
            <a:ext cx="283046" cy="930441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BAF01EE-320D-7F14-0759-A78EB2BBA3A9}"/>
              </a:ext>
            </a:extLst>
          </p:cNvPr>
          <p:cNvCxnSpPr>
            <a:cxnSpLocks/>
          </p:cNvCxnSpPr>
          <p:nvPr/>
        </p:nvCxnSpPr>
        <p:spPr>
          <a:xfrm flipH="1">
            <a:off x="8335739" y="2442227"/>
            <a:ext cx="658576" cy="466764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6B4DE88-E1D9-6E08-E2C1-C48C6CBE5727}"/>
              </a:ext>
            </a:extLst>
          </p:cNvPr>
          <p:cNvCxnSpPr>
            <a:cxnSpLocks/>
          </p:cNvCxnSpPr>
          <p:nvPr/>
        </p:nvCxnSpPr>
        <p:spPr>
          <a:xfrm flipH="1" flipV="1">
            <a:off x="8599714" y="3777343"/>
            <a:ext cx="557209" cy="270829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4647E955-7B3D-A5A1-B924-48699650B2D4}"/>
              </a:ext>
            </a:extLst>
          </p:cNvPr>
          <p:cNvCxnSpPr>
            <a:cxnSpLocks/>
          </p:cNvCxnSpPr>
          <p:nvPr/>
        </p:nvCxnSpPr>
        <p:spPr>
          <a:xfrm flipV="1">
            <a:off x="10142758" y="3557569"/>
            <a:ext cx="766084" cy="449266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FB606A1C-B00F-1251-6220-D902F41F70CF}"/>
              </a:ext>
            </a:extLst>
          </p:cNvPr>
          <p:cNvCxnSpPr>
            <a:cxnSpLocks/>
          </p:cNvCxnSpPr>
          <p:nvPr/>
        </p:nvCxnSpPr>
        <p:spPr>
          <a:xfrm flipH="1" flipV="1">
            <a:off x="9013369" y="2442227"/>
            <a:ext cx="778335" cy="344265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41E46B5C-F3C6-E6CA-7CBA-9C671F66F1A4}"/>
              </a:ext>
            </a:extLst>
          </p:cNvPr>
          <p:cNvCxnSpPr>
            <a:cxnSpLocks/>
          </p:cNvCxnSpPr>
          <p:nvPr/>
        </p:nvCxnSpPr>
        <p:spPr>
          <a:xfrm flipH="1" flipV="1">
            <a:off x="9802585" y="2755681"/>
            <a:ext cx="263965" cy="1251154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EDCA52E0-7382-09F7-50E2-5BA01835B518}"/>
              </a:ext>
            </a:extLst>
          </p:cNvPr>
          <p:cNvCxnSpPr>
            <a:cxnSpLocks/>
          </p:cNvCxnSpPr>
          <p:nvPr/>
        </p:nvCxnSpPr>
        <p:spPr>
          <a:xfrm flipH="1" flipV="1">
            <a:off x="7897579" y="4615544"/>
            <a:ext cx="244930" cy="1122662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F060D987-FB95-E0FD-C115-4E06E1841942}"/>
              </a:ext>
            </a:extLst>
          </p:cNvPr>
          <p:cNvCxnSpPr>
            <a:cxnSpLocks/>
          </p:cNvCxnSpPr>
          <p:nvPr/>
        </p:nvCxnSpPr>
        <p:spPr>
          <a:xfrm>
            <a:off x="9145360" y="4066330"/>
            <a:ext cx="548367" cy="1180987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186BC2EA-6701-7903-17FB-6448451894D9}"/>
              </a:ext>
            </a:extLst>
          </p:cNvPr>
          <p:cNvCxnSpPr>
            <a:cxnSpLocks/>
          </p:cNvCxnSpPr>
          <p:nvPr/>
        </p:nvCxnSpPr>
        <p:spPr>
          <a:xfrm flipV="1">
            <a:off x="9285520" y="5176875"/>
            <a:ext cx="408207" cy="810268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FCE629E6-0D7C-A579-1EBA-88CEA44B0553}"/>
              </a:ext>
            </a:extLst>
          </p:cNvPr>
          <p:cNvCxnSpPr>
            <a:cxnSpLocks/>
          </p:cNvCxnSpPr>
          <p:nvPr/>
        </p:nvCxnSpPr>
        <p:spPr>
          <a:xfrm>
            <a:off x="8107129" y="5738206"/>
            <a:ext cx="1172942" cy="248937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9EFC9606-6216-2515-7FE6-992C7755D7A8}"/>
              </a:ext>
            </a:extLst>
          </p:cNvPr>
          <p:cNvCxnSpPr>
            <a:cxnSpLocks/>
          </p:cNvCxnSpPr>
          <p:nvPr/>
        </p:nvCxnSpPr>
        <p:spPr>
          <a:xfrm flipH="1" flipV="1">
            <a:off x="7380511" y="2342265"/>
            <a:ext cx="395964" cy="508540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53AF3BCD-69CE-46E3-5908-767405E75B62}"/>
              </a:ext>
            </a:extLst>
          </p:cNvPr>
          <p:cNvCxnSpPr>
            <a:cxnSpLocks/>
          </p:cNvCxnSpPr>
          <p:nvPr/>
        </p:nvCxnSpPr>
        <p:spPr>
          <a:xfrm flipH="1" flipV="1">
            <a:off x="8961659" y="1575534"/>
            <a:ext cx="51710" cy="875132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7463747A-1A7E-9855-CB82-DD791CB41C83}"/>
              </a:ext>
            </a:extLst>
          </p:cNvPr>
          <p:cNvCxnSpPr>
            <a:cxnSpLocks/>
          </p:cNvCxnSpPr>
          <p:nvPr/>
        </p:nvCxnSpPr>
        <p:spPr>
          <a:xfrm flipV="1">
            <a:off x="7375061" y="1887236"/>
            <a:ext cx="0" cy="424543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CD89AACF-F403-EC48-13FD-DBEB5ABC1770}"/>
              </a:ext>
            </a:extLst>
          </p:cNvPr>
          <p:cNvCxnSpPr>
            <a:cxnSpLocks/>
          </p:cNvCxnSpPr>
          <p:nvPr/>
        </p:nvCxnSpPr>
        <p:spPr>
          <a:xfrm flipH="1">
            <a:off x="7375061" y="1415023"/>
            <a:ext cx="631379" cy="472213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CE82A863-7205-2964-146E-2DD3F52B8498}"/>
              </a:ext>
            </a:extLst>
          </p:cNvPr>
          <p:cNvCxnSpPr>
            <a:cxnSpLocks/>
          </p:cNvCxnSpPr>
          <p:nvPr/>
        </p:nvCxnSpPr>
        <p:spPr>
          <a:xfrm flipH="1" flipV="1">
            <a:off x="8009155" y="1415023"/>
            <a:ext cx="944344" cy="191400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ADA5E0B6-F712-C26D-CC5F-D6E5CBF52659}"/>
              </a:ext>
            </a:extLst>
          </p:cNvPr>
          <p:cNvCxnSpPr>
            <a:cxnSpLocks/>
          </p:cNvCxnSpPr>
          <p:nvPr/>
        </p:nvCxnSpPr>
        <p:spPr>
          <a:xfrm flipH="1">
            <a:off x="8929004" y="1393371"/>
            <a:ext cx="889915" cy="231745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D1DDDDA6-9AAA-6902-F93D-58911DE1BBCF}"/>
              </a:ext>
            </a:extLst>
          </p:cNvPr>
          <p:cNvCxnSpPr>
            <a:cxnSpLocks/>
          </p:cNvCxnSpPr>
          <p:nvPr/>
        </p:nvCxnSpPr>
        <p:spPr>
          <a:xfrm flipH="1">
            <a:off x="9857014" y="2412534"/>
            <a:ext cx="530667" cy="343147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B996C645-8626-AD50-84F3-891F61AF6FA0}"/>
              </a:ext>
            </a:extLst>
          </p:cNvPr>
          <p:cNvCxnSpPr>
            <a:cxnSpLocks/>
          </p:cNvCxnSpPr>
          <p:nvPr/>
        </p:nvCxnSpPr>
        <p:spPr>
          <a:xfrm flipV="1">
            <a:off x="10406735" y="1960206"/>
            <a:ext cx="108856" cy="446315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21393093-7588-CB53-9721-119A6DF35A13}"/>
              </a:ext>
            </a:extLst>
          </p:cNvPr>
          <p:cNvCxnSpPr>
            <a:cxnSpLocks/>
          </p:cNvCxnSpPr>
          <p:nvPr/>
        </p:nvCxnSpPr>
        <p:spPr>
          <a:xfrm flipH="1" flipV="1">
            <a:off x="9799869" y="1404405"/>
            <a:ext cx="683067" cy="552760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54506484-CC5C-C9FA-C31B-EFF7E7A170B1}"/>
              </a:ext>
            </a:extLst>
          </p:cNvPr>
          <p:cNvCxnSpPr>
            <a:cxnSpLocks/>
          </p:cNvCxnSpPr>
          <p:nvPr/>
        </p:nvCxnSpPr>
        <p:spPr>
          <a:xfrm flipH="1" flipV="1">
            <a:off x="10096502" y="4028019"/>
            <a:ext cx="642253" cy="606851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5C715C50-842F-D9DA-6FB8-C0FCDCC2F7C7}"/>
              </a:ext>
            </a:extLst>
          </p:cNvPr>
          <p:cNvCxnSpPr>
            <a:cxnSpLocks/>
          </p:cNvCxnSpPr>
          <p:nvPr/>
        </p:nvCxnSpPr>
        <p:spPr>
          <a:xfrm flipH="1">
            <a:off x="9737269" y="5083628"/>
            <a:ext cx="1001487" cy="93247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1363C2D7-0C78-24F9-9BB8-8E4F80D3755A}"/>
              </a:ext>
            </a:extLst>
          </p:cNvPr>
          <p:cNvCxnSpPr>
            <a:cxnSpLocks/>
          </p:cNvCxnSpPr>
          <p:nvPr/>
        </p:nvCxnSpPr>
        <p:spPr>
          <a:xfrm>
            <a:off x="10714262" y="4599297"/>
            <a:ext cx="48987" cy="530954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B6FD2CBB-7589-83F0-3EFD-FCD2ADD36613}"/>
              </a:ext>
            </a:extLst>
          </p:cNvPr>
          <p:cNvCxnSpPr>
            <a:cxnSpLocks/>
          </p:cNvCxnSpPr>
          <p:nvPr/>
        </p:nvCxnSpPr>
        <p:spPr>
          <a:xfrm>
            <a:off x="10888429" y="3579261"/>
            <a:ext cx="713007" cy="310993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92C3217C-66E6-5EAE-C7A0-B7A2779AB3E9}"/>
              </a:ext>
            </a:extLst>
          </p:cNvPr>
          <p:cNvCxnSpPr>
            <a:cxnSpLocks/>
          </p:cNvCxnSpPr>
          <p:nvPr/>
        </p:nvCxnSpPr>
        <p:spPr>
          <a:xfrm flipH="1">
            <a:off x="10714262" y="4521379"/>
            <a:ext cx="700762" cy="121380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4727B60D-93A2-CCF8-3285-36D98505D23D}"/>
              </a:ext>
            </a:extLst>
          </p:cNvPr>
          <p:cNvCxnSpPr>
            <a:cxnSpLocks/>
          </p:cNvCxnSpPr>
          <p:nvPr/>
        </p:nvCxnSpPr>
        <p:spPr>
          <a:xfrm flipH="1">
            <a:off x="11408213" y="3890832"/>
            <a:ext cx="193223" cy="630547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6" name="Oval 245">
            <a:extLst>
              <a:ext uri="{FF2B5EF4-FFF2-40B4-BE49-F238E27FC236}">
                <a16:creationId xmlns:a16="http://schemas.microsoft.com/office/drawing/2014/main" id="{06895728-670B-D541-C67B-2EAA3D5FFFD0}"/>
              </a:ext>
            </a:extLst>
          </p:cNvPr>
          <p:cNvSpPr/>
          <p:nvPr/>
        </p:nvSpPr>
        <p:spPr>
          <a:xfrm>
            <a:off x="8059842" y="1960074"/>
            <a:ext cx="217037" cy="215471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Oval 246">
            <a:extLst>
              <a:ext uri="{FF2B5EF4-FFF2-40B4-BE49-F238E27FC236}">
                <a16:creationId xmlns:a16="http://schemas.microsoft.com/office/drawing/2014/main" id="{9044AFCF-21FB-8D0F-2ABC-65800B0117FD}"/>
              </a:ext>
            </a:extLst>
          </p:cNvPr>
          <p:cNvSpPr/>
          <p:nvPr/>
        </p:nvSpPr>
        <p:spPr>
          <a:xfrm>
            <a:off x="9746113" y="3557569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8" name="TextBox 247">
                <a:extLst>
                  <a:ext uri="{FF2B5EF4-FFF2-40B4-BE49-F238E27FC236}">
                    <a16:creationId xmlns:a16="http://schemas.microsoft.com/office/drawing/2014/main" id="{CC3FC488-1F5E-C49D-1D51-89A0D6BE2858}"/>
                  </a:ext>
                </a:extLst>
              </p:cNvPr>
              <p:cNvSpPr txBox="1"/>
              <p:nvPr/>
            </p:nvSpPr>
            <p:spPr>
              <a:xfrm>
                <a:off x="9145360" y="3229167"/>
                <a:ext cx="3483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8" name="TextBox 247">
                <a:extLst>
                  <a:ext uri="{FF2B5EF4-FFF2-40B4-BE49-F238E27FC236}">
                    <a16:creationId xmlns:a16="http://schemas.microsoft.com/office/drawing/2014/main" id="{CC3FC488-1F5E-C49D-1D51-89A0D6BE28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5360" y="3229167"/>
                <a:ext cx="348349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9" name="TextBox 248">
                <a:extLst>
                  <a:ext uri="{FF2B5EF4-FFF2-40B4-BE49-F238E27FC236}">
                    <a16:creationId xmlns:a16="http://schemas.microsoft.com/office/drawing/2014/main" id="{BDF92F7E-2A8B-2C56-D7B1-CE819B7D0BD0}"/>
                  </a:ext>
                </a:extLst>
              </p:cNvPr>
              <p:cNvSpPr txBox="1"/>
              <p:nvPr/>
            </p:nvSpPr>
            <p:spPr>
              <a:xfrm>
                <a:off x="8074460" y="2069739"/>
                <a:ext cx="3483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9" name="TextBox 248">
                <a:extLst>
                  <a:ext uri="{FF2B5EF4-FFF2-40B4-BE49-F238E27FC236}">
                    <a16:creationId xmlns:a16="http://schemas.microsoft.com/office/drawing/2014/main" id="{BDF92F7E-2A8B-2C56-D7B1-CE819B7D0B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4460" y="2069739"/>
                <a:ext cx="348349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6" name="Oval 255">
            <a:extLst>
              <a:ext uri="{FF2B5EF4-FFF2-40B4-BE49-F238E27FC236}">
                <a16:creationId xmlns:a16="http://schemas.microsoft.com/office/drawing/2014/main" id="{2B81E8CC-1EFA-35E9-CF27-499E5D5E923E}"/>
              </a:ext>
            </a:extLst>
          </p:cNvPr>
          <p:cNvSpPr/>
          <p:nvPr/>
        </p:nvSpPr>
        <p:spPr>
          <a:xfrm>
            <a:off x="11526594" y="1625116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7" name="TextBox 256">
                <a:extLst>
                  <a:ext uri="{FF2B5EF4-FFF2-40B4-BE49-F238E27FC236}">
                    <a16:creationId xmlns:a16="http://schemas.microsoft.com/office/drawing/2014/main" id="{0077F911-9AC6-FBC4-6BF9-89AAC67473C1}"/>
                  </a:ext>
                </a:extLst>
              </p:cNvPr>
              <p:cNvSpPr txBox="1"/>
              <p:nvPr/>
            </p:nvSpPr>
            <p:spPr>
              <a:xfrm>
                <a:off x="9606631" y="2015969"/>
                <a:ext cx="3483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7" name="TextBox 256">
                <a:extLst>
                  <a:ext uri="{FF2B5EF4-FFF2-40B4-BE49-F238E27FC236}">
                    <a16:creationId xmlns:a16="http://schemas.microsoft.com/office/drawing/2014/main" id="{0077F911-9AC6-FBC4-6BF9-89AAC67473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6631" y="2015969"/>
                <a:ext cx="348349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8" name="Oval 257">
            <a:extLst>
              <a:ext uri="{FF2B5EF4-FFF2-40B4-BE49-F238E27FC236}">
                <a16:creationId xmlns:a16="http://schemas.microsoft.com/office/drawing/2014/main" id="{F5B286E5-6024-6161-07F8-9CAC169F5874}"/>
              </a:ext>
            </a:extLst>
          </p:cNvPr>
          <p:cNvSpPr/>
          <p:nvPr/>
        </p:nvSpPr>
        <p:spPr>
          <a:xfrm>
            <a:off x="10980216" y="2997046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9" name="TextBox 258">
                <a:extLst>
                  <a:ext uri="{FF2B5EF4-FFF2-40B4-BE49-F238E27FC236}">
                    <a16:creationId xmlns:a16="http://schemas.microsoft.com/office/drawing/2014/main" id="{99B6E7D2-EEFD-16E9-12EC-0245417C6C26}"/>
                  </a:ext>
                </a:extLst>
              </p:cNvPr>
              <p:cNvSpPr txBox="1"/>
              <p:nvPr/>
            </p:nvSpPr>
            <p:spPr>
              <a:xfrm>
                <a:off x="10440071" y="3059668"/>
                <a:ext cx="3483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9" name="TextBox 258">
                <a:extLst>
                  <a:ext uri="{FF2B5EF4-FFF2-40B4-BE49-F238E27FC236}">
                    <a16:creationId xmlns:a16="http://schemas.microsoft.com/office/drawing/2014/main" id="{99B6E7D2-EEFD-16E9-12EC-0245417C6C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0071" y="3059668"/>
                <a:ext cx="348349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0" name="Oval 269">
            <a:extLst>
              <a:ext uri="{FF2B5EF4-FFF2-40B4-BE49-F238E27FC236}">
                <a16:creationId xmlns:a16="http://schemas.microsoft.com/office/drawing/2014/main" id="{F2F3EA9F-EEF6-0466-1F26-3DDE7CDAB73E}"/>
              </a:ext>
            </a:extLst>
          </p:cNvPr>
          <p:cNvSpPr/>
          <p:nvPr/>
        </p:nvSpPr>
        <p:spPr>
          <a:xfrm>
            <a:off x="10381551" y="4841783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1" name="TextBox 270">
                <a:extLst>
                  <a:ext uri="{FF2B5EF4-FFF2-40B4-BE49-F238E27FC236}">
                    <a16:creationId xmlns:a16="http://schemas.microsoft.com/office/drawing/2014/main" id="{5582CC26-49BF-77A9-D6E2-5807DC7FFA20}"/>
                  </a:ext>
                </a:extLst>
              </p:cNvPr>
              <p:cNvSpPr txBox="1"/>
              <p:nvPr/>
            </p:nvSpPr>
            <p:spPr>
              <a:xfrm>
                <a:off x="9824353" y="4565461"/>
                <a:ext cx="3483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1" name="TextBox 270">
                <a:extLst>
                  <a:ext uri="{FF2B5EF4-FFF2-40B4-BE49-F238E27FC236}">
                    <a16:creationId xmlns:a16="http://schemas.microsoft.com/office/drawing/2014/main" id="{5582CC26-49BF-77A9-D6E2-5807DC7FFA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24353" y="4565461"/>
                <a:ext cx="348349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4" name="Oval 273">
            <a:extLst>
              <a:ext uri="{FF2B5EF4-FFF2-40B4-BE49-F238E27FC236}">
                <a16:creationId xmlns:a16="http://schemas.microsoft.com/office/drawing/2014/main" id="{5287E7D9-5228-B6CF-D52A-2CCCCEE29D32}"/>
              </a:ext>
            </a:extLst>
          </p:cNvPr>
          <p:cNvSpPr/>
          <p:nvPr/>
        </p:nvSpPr>
        <p:spPr>
          <a:xfrm>
            <a:off x="9134473" y="5627161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5" name="TextBox 274">
                <a:extLst>
                  <a:ext uri="{FF2B5EF4-FFF2-40B4-BE49-F238E27FC236}">
                    <a16:creationId xmlns:a16="http://schemas.microsoft.com/office/drawing/2014/main" id="{1AA210C0-1F3A-5D8E-3B69-DB05669813B4}"/>
                  </a:ext>
                </a:extLst>
              </p:cNvPr>
              <p:cNvSpPr txBox="1"/>
              <p:nvPr/>
            </p:nvSpPr>
            <p:spPr>
              <a:xfrm>
                <a:off x="8633745" y="4952729"/>
                <a:ext cx="3483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5" name="TextBox 274">
                <a:extLst>
                  <a:ext uri="{FF2B5EF4-FFF2-40B4-BE49-F238E27FC236}">
                    <a16:creationId xmlns:a16="http://schemas.microsoft.com/office/drawing/2014/main" id="{1AA210C0-1F3A-5D8E-3B69-DB05669813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3745" y="4952729"/>
                <a:ext cx="348349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6" name="Oval 275">
            <a:extLst>
              <a:ext uri="{FF2B5EF4-FFF2-40B4-BE49-F238E27FC236}">
                <a16:creationId xmlns:a16="http://schemas.microsoft.com/office/drawing/2014/main" id="{B151C998-3987-BF43-0329-21B1E0039FC2}"/>
              </a:ext>
            </a:extLst>
          </p:cNvPr>
          <p:cNvSpPr/>
          <p:nvPr/>
        </p:nvSpPr>
        <p:spPr>
          <a:xfrm>
            <a:off x="7400921" y="4295143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7" name="TextBox 276">
                <a:extLst>
                  <a:ext uri="{FF2B5EF4-FFF2-40B4-BE49-F238E27FC236}">
                    <a16:creationId xmlns:a16="http://schemas.microsoft.com/office/drawing/2014/main" id="{0E4A1173-6DDB-9C26-1A04-5089FD2AE2DF}"/>
                  </a:ext>
                </a:extLst>
              </p:cNvPr>
              <p:cNvSpPr txBox="1"/>
              <p:nvPr/>
            </p:nvSpPr>
            <p:spPr>
              <a:xfrm>
                <a:off x="7588709" y="3781299"/>
                <a:ext cx="3483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7" name="TextBox 276">
                <a:extLst>
                  <a:ext uri="{FF2B5EF4-FFF2-40B4-BE49-F238E27FC236}">
                    <a16:creationId xmlns:a16="http://schemas.microsoft.com/office/drawing/2014/main" id="{0E4A1173-6DDB-9C26-1A04-5089FD2AE2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8709" y="3781299"/>
                <a:ext cx="348349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437DAF55-D3E8-9637-A371-CFC5BE810EC9}"/>
              </a:ext>
            </a:extLst>
          </p:cNvPr>
          <p:cNvCxnSpPr>
            <a:cxnSpLocks/>
          </p:cNvCxnSpPr>
          <p:nvPr/>
        </p:nvCxnSpPr>
        <p:spPr>
          <a:xfrm flipV="1">
            <a:off x="9145360" y="4007413"/>
            <a:ext cx="1020531" cy="20606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773FA1C9-44E9-C345-E4A0-5B68777D7510}"/>
              </a:ext>
            </a:extLst>
          </p:cNvPr>
          <p:cNvCxnSpPr>
            <a:cxnSpLocks/>
          </p:cNvCxnSpPr>
          <p:nvPr/>
        </p:nvCxnSpPr>
        <p:spPr>
          <a:xfrm flipV="1">
            <a:off x="10888429" y="3306380"/>
            <a:ext cx="329302" cy="302627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48E3C132-B7C6-F805-B5E9-6ED8820415BC}"/>
              </a:ext>
            </a:extLst>
          </p:cNvPr>
          <p:cNvCxnSpPr>
            <a:cxnSpLocks/>
          </p:cNvCxnSpPr>
          <p:nvPr/>
        </p:nvCxnSpPr>
        <p:spPr>
          <a:xfrm flipH="1" flipV="1">
            <a:off x="10406735" y="2384212"/>
            <a:ext cx="810996" cy="371469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356E7A5A-B998-14F4-ED87-F7F78AEFFC11}"/>
              </a:ext>
            </a:extLst>
          </p:cNvPr>
          <p:cNvCxnSpPr>
            <a:cxnSpLocks/>
          </p:cNvCxnSpPr>
          <p:nvPr/>
        </p:nvCxnSpPr>
        <p:spPr>
          <a:xfrm flipV="1">
            <a:off x="11217731" y="2721627"/>
            <a:ext cx="0" cy="565888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Oval 90">
            <a:extLst>
              <a:ext uri="{FF2B5EF4-FFF2-40B4-BE49-F238E27FC236}">
                <a16:creationId xmlns:a16="http://schemas.microsoft.com/office/drawing/2014/main" id="{E3F55825-1E33-5BDD-E3EE-57E174A6CD64}"/>
              </a:ext>
            </a:extLst>
          </p:cNvPr>
          <p:cNvSpPr/>
          <p:nvPr/>
        </p:nvSpPr>
        <p:spPr>
          <a:xfrm>
            <a:off x="11348340" y="4078029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87AF8C90-02F3-933E-D64A-63DB95C3D57A}"/>
                  </a:ext>
                </a:extLst>
              </p:cNvPr>
              <p:cNvSpPr txBox="1"/>
              <p:nvPr/>
            </p:nvSpPr>
            <p:spPr>
              <a:xfrm>
                <a:off x="10810178" y="4082712"/>
                <a:ext cx="3483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87AF8C90-02F3-933E-D64A-63DB95C3D5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10178" y="4082712"/>
                <a:ext cx="348349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8" name="Oval 107">
            <a:extLst>
              <a:ext uri="{FF2B5EF4-FFF2-40B4-BE49-F238E27FC236}">
                <a16:creationId xmlns:a16="http://schemas.microsoft.com/office/drawing/2014/main" id="{0F57F4AB-BDCE-DFE7-B0A0-8F8038064162}"/>
              </a:ext>
            </a:extLst>
          </p:cNvPr>
          <p:cNvSpPr/>
          <p:nvPr/>
        </p:nvSpPr>
        <p:spPr>
          <a:xfrm>
            <a:off x="9588941" y="1924725"/>
            <a:ext cx="217037" cy="215471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5DEB7C5B-7194-0714-CA3C-259AB461A434}"/>
              </a:ext>
            </a:extLst>
          </p:cNvPr>
          <p:cNvSpPr/>
          <p:nvPr/>
        </p:nvSpPr>
        <p:spPr>
          <a:xfrm>
            <a:off x="10368971" y="2999122"/>
            <a:ext cx="217037" cy="215471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382373A0-0202-F7E1-8CE8-99E182E57303}"/>
              </a:ext>
            </a:extLst>
          </p:cNvPr>
          <p:cNvSpPr/>
          <p:nvPr/>
        </p:nvSpPr>
        <p:spPr>
          <a:xfrm>
            <a:off x="9103519" y="3132539"/>
            <a:ext cx="217037" cy="215471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C841F903-1D52-5A85-8C6C-ABF18D7F1F69}"/>
              </a:ext>
            </a:extLst>
          </p:cNvPr>
          <p:cNvSpPr/>
          <p:nvPr/>
        </p:nvSpPr>
        <p:spPr>
          <a:xfrm>
            <a:off x="7575762" y="3641436"/>
            <a:ext cx="217037" cy="215471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E705E053-B062-7D23-432F-51CF92546FFA}"/>
              </a:ext>
            </a:extLst>
          </p:cNvPr>
          <p:cNvSpPr/>
          <p:nvPr/>
        </p:nvSpPr>
        <p:spPr>
          <a:xfrm>
            <a:off x="8655485" y="4825772"/>
            <a:ext cx="217037" cy="215471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B33BB890-DE84-D760-6D98-8F332A8E5463}"/>
              </a:ext>
            </a:extLst>
          </p:cNvPr>
          <p:cNvSpPr/>
          <p:nvPr/>
        </p:nvSpPr>
        <p:spPr>
          <a:xfrm>
            <a:off x="9799869" y="4445370"/>
            <a:ext cx="217037" cy="215471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41B1F911-5D14-97BE-E5CC-517C2F27CBE3}"/>
              </a:ext>
            </a:extLst>
          </p:cNvPr>
          <p:cNvSpPr/>
          <p:nvPr/>
        </p:nvSpPr>
        <p:spPr>
          <a:xfrm>
            <a:off x="10886317" y="3972531"/>
            <a:ext cx="217037" cy="215471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7058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0A8C63-2A7A-DF3F-5952-2F96777D24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4CC8E-3C13-63A5-1C42-32F5FC84C1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Coarse quantization divides the search region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D67ABF0-5CA2-9740-4437-10D90C342919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896079"/>
                <a:ext cx="6021131" cy="569899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Coarse quantization divides a search space into smaller regions </a:t>
                </a:r>
              </a:p>
              <a:p>
                <a:r>
                  <a:rPr lang="en-US" dirty="0">
                    <a:latin typeface="+mn-lt"/>
                  </a:rPr>
                  <a:t>Example: For Euclidean norm, search space divided into Veroni cells </a:t>
                </a:r>
              </a:p>
              <a:p>
                <a:r>
                  <a:rPr lang="en-US" dirty="0">
                    <a:latin typeface="+mn-lt"/>
                  </a:rPr>
                  <a:t>The cell centroids are the coarse codes  representing the vectors within each cell</a:t>
                </a:r>
              </a:p>
              <a:p>
                <a:r>
                  <a:rPr lang="en-US" dirty="0">
                    <a:latin typeface="+mn-lt"/>
                  </a:rPr>
                  <a:t>Using centroids results in coarse coding gives squared error for vector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dirty="0">
                  <a:latin typeface="+mn-lt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𝑒𝑟𝑟𝑜𝑟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>
                  <a:latin typeface="+mn-lt"/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D67ABF0-5CA2-9740-4437-10D90C3429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896079"/>
                <a:ext cx="6021131" cy="5698998"/>
              </a:xfrm>
              <a:blipFill>
                <a:blip r:embed="rId3"/>
                <a:stretch>
                  <a:fillRect l="-2128" t="-1818" r="-43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9903C3B-86E6-F07C-1EDA-861D263DECD7}"/>
              </a:ext>
            </a:extLst>
          </p:cNvPr>
          <p:cNvCxnSpPr>
            <a:cxnSpLocks/>
          </p:cNvCxnSpPr>
          <p:nvPr/>
        </p:nvCxnSpPr>
        <p:spPr>
          <a:xfrm flipV="1">
            <a:off x="6845742" y="2881291"/>
            <a:ext cx="930733" cy="755569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D972EE4-3CB7-5B8B-DC9E-1A52FD23AA5D}"/>
              </a:ext>
            </a:extLst>
          </p:cNvPr>
          <p:cNvCxnSpPr>
            <a:cxnSpLocks/>
          </p:cNvCxnSpPr>
          <p:nvPr/>
        </p:nvCxnSpPr>
        <p:spPr>
          <a:xfrm flipH="1" flipV="1">
            <a:off x="7776475" y="2850805"/>
            <a:ext cx="601450" cy="50215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4550063-C9CA-0CFE-7A25-4B08AB1A5417}"/>
              </a:ext>
            </a:extLst>
          </p:cNvPr>
          <p:cNvCxnSpPr>
            <a:cxnSpLocks/>
          </p:cNvCxnSpPr>
          <p:nvPr/>
        </p:nvCxnSpPr>
        <p:spPr>
          <a:xfrm flipH="1" flipV="1">
            <a:off x="8316685" y="2901020"/>
            <a:ext cx="283029" cy="876323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2713369-0E8D-100B-0161-3AC7F11F1ECB}"/>
              </a:ext>
            </a:extLst>
          </p:cNvPr>
          <p:cNvCxnSpPr>
            <a:cxnSpLocks/>
          </p:cNvCxnSpPr>
          <p:nvPr/>
        </p:nvCxnSpPr>
        <p:spPr>
          <a:xfrm flipH="1">
            <a:off x="7920715" y="3777343"/>
            <a:ext cx="646351" cy="857527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25DDCB6-257A-CD1F-99BC-108810DD98E1}"/>
              </a:ext>
            </a:extLst>
          </p:cNvPr>
          <p:cNvCxnSpPr>
            <a:cxnSpLocks/>
          </p:cNvCxnSpPr>
          <p:nvPr/>
        </p:nvCxnSpPr>
        <p:spPr>
          <a:xfrm flipH="1">
            <a:off x="7097485" y="4631293"/>
            <a:ext cx="835470" cy="11466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B2B27CA-27E3-D3BB-F09C-59395FF90E8D}"/>
              </a:ext>
            </a:extLst>
          </p:cNvPr>
          <p:cNvCxnSpPr>
            <a:cxnSpLocks/>
          </p:cNvCxnSpPr>
          <p:nvPr/>
        </p:nvCxnSpPr>
        <p:spPr>
          <a:xfrm flipH="1" flipV="1">
            <a:off x="6845742" y="3668856"/>
            <a:ext cx="283046" cy="930441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6AD55B9-EC8A-296E-7907-597C60FD7F25}"/>
              </a:ext>
            </a:extLst>
          </p:cNvPr>
          <p:cNvCxnSpPr>
            <a:cxnSpLocks/>
          </p:cNvCxnSpPr>
          <p:nvPr/>
        </p:nvCxnSpPr>
        <p:spPr>
          <a:xfrm flipH="1">
            <a:off x="8335739" y="2442227"/>
            <a:ext cx="658576" cy="466764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F9B1A155-D4A7-0DED-E19C-C6DBC951D694}"/>
              </a:ext>
            </a:extLst>
          </p:cNvPr>
          <p:cNvCxnSpPr>
            <a:cxnSpLocks/>
          </p:cNvCxnSpPr>
          <p:nvPr/>
        </p:nvCxnSpPr>
        <p:spPr>
          <a:xfrm flipH="1" flipV="1">
            <a:off x="8599714" y="3777343"/>
            <a:ext cx="557209" cy="270829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32364603-F771-3EBE-DB78-4F09E1A2CBA5}"/>
              </a:ext>
            </a:extLst>
          </p:cNvPr>
          <p:cNvCxnSpPr>
            <a:cxnSpLocks/>
          </p:cNvCxnSpPr>
          <p:nvPr/>
        </p:nvCxnSpPr>
        <p:spPr>
          <a:xfrm flipV="1">
            <a:off x="10142758" y="3557569"/>
            <a:ext cx="766084" cy="449266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19FA045-363F-FFBF-9295-3360FDEE834B}"/>
              </a:ext>
            </a:extLst>
          </p:cNvPr>
          <p:cNvCxnSpPr>
            <a:cxnSpLocks/>
          </p:cNvCxnSpPr>
          <p:nvPr/>
        </p:nvCxnSpPr>
        <p:spPr>
          <a:xfrm flipH="1" flipV="1">
            <a:off x="9013369" y="2442227"/>
            <a:ext cx="778335" cy="344265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7898EBB-ADF4-08FE-D191-CF13934592D2}"/>
              </a:ext>
            </a:extLst>
          </p:cNvPr>
          <p:cNvCxnSpPr>
            <a:cxnSpLocks/>
          </p:cNvCxnSpPr>
          <p:nvPr/>
        </p:nvCxnSpPr>
        <p:spPr>
          <a:xfrm flipH="1" flipV="1">
            <a:off x="9802585" y="2755681"/>
            <a:ext cx="263965" cy="1251154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70EF1198-3BB0-FFA0-6D7C-2815DB6D47A9}"/>
              </a:ext>
            </a:extLst>
          </p:cNvPr>
          <p:cNvCxnSpPr>
            <a:cxnSpLocks/>
          </p:cNvCxnSpPr>
          <p:nvPr/>
        </p:nvCxnSpPr>
        <p:spPr>
          <a:xfrm flipH="1" flipV="1">
            <a:off x="7897579" y="4615544"/>
            <a:ext cx="244930" cy="1122662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7DBABBA5-FCB1-3E64-6873-118893A4E79A}"/>
              </a:ext>
            </a:extLst>
          </p:cNvPr>
          <p:cNvCxnSpPr>
            <a:cxnSpLocks/>
          </p:cNvCxnSpPr>
          <p:nvPr/>
        </p:nvCxnSpPr>
        <p:spPr>
          <a:xfrm>
            <a:off x="9145360" y="4066330"/>
            <a:ext cx="548367" cy="1180987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8F2726D9-DA32-E30C-CEB3-D7E1A73283E5}"/>
              </a:ext>
            </a:extLst>
          </p:cNvPr>
          <p:cNvCxnSpPr>
            <a:cxnSpLocks/>
          </p:cNvCxnSpPr>
          <p:nvPr/>
        </p:nvCxnSpPr>
        <p:spPr>
          <a:xfrm flipV="1">
            <a:off x="9285520" y="5176875"/>
            <a:ext cx="408207" cy="810268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1B46970E-E19F-E6A1-C0B1-847D56526C4F}"/>
              </a:ext>
            </a:extLst>
          </p:cNvPr>
          <p:cNvCxnSpPr>
            <a:cxnSpLocks/>
          </p:cNvCxnSpPr>
          <p:nvPr/>
        </p:nvCxnSpPr>
        <p:spPr>
          <a:xfrm>
            <a:off x="8107129" y="5738206"/>
            <a:ext cx="1172942" cy="248937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B35F955E-5FF6-FFB8-CB0D-EC4ACFE9A07C}"/>
              </a:ext>
            </a:extLst>
          </p:cNvPr>
          <p:cNvCxnSpPr>
            <a:cxnSpLocks/>
          </p:cNvCxnSpPr>
          <p:nvPr/>
        </p:nvCxnSpPr>
        <p:spPr>
          <a:xfrm flipH="1" flipV="1">
            <a:off x="7394945" y="2358510"/>
            <a:ext cx="395964" cy="508540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764A16FF-3EA1-3A8E-B4CA-BE1AAD444687}"/>
              </a:ext>
            </a:extLst>
          </p:cNvPr>
          <p:cNvCxnSpPr>
            <a:cxnSpLocks/>
          </p:cNvCxnSpPr>
          <p:nvPr/>
        </p:nvCxnSpPr>
        <p:spPr>
          <a:xfrm flipH="1" flipV="1">
            <a:off x="8961659" y="1575534"/>
            <a:ext cx="51710" cy="875132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0FAB1080-95E7-1E01-01C5-C89DBD7BFB9A}"/>
              </a:ext>
            </a:extLst>
          </p:cNvPr>
          <p:cNvCxnSpPr>
            <a:cxnSpLocks/>
          </p:cNvCxnSpPr>
          <p:nvPr/>
        </p:nvCxnSpPr>
        <p:spPr>
          <a:xfrm flipV="1">
            <a:off x="7375061" y="1887236"/>
            <a:ext cx="0" cy="424543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5397CD0C-858B-6D4A-95D9-556D5DBA1DD3}"/>
              </a:ext>
            </a:extLst>
          </p:cNvPr>
          <p:cNvCxnSpPr>
            <a:cxnSpLocks/>
          </p:cNvCxnSpPr>
          <p:nvPr/>
        </p:nvCxnSpPr>
        <p:spPr>
          <a:xfrm flipH="1">
            <a:off x="7375061" y="1415023"/>
            <a:ext cx="631379" cy="472213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187B484A-F898-EB2C-86B7-56E6A8ADE884}"/>
              </a:ext>
            </a:extLst>
          </p:cNvPr>
          <p:cNvCxnSpPr>
            <a:cxnSpLocks/>
          </p:cNvCxnSpPr>
          <p:nvPr/>
        </p:nvCxnSpPr>
        <p:spPr>
          <a:xfrm flipH="1" flipV="1">
            <a:off x="8009155" y="1415023"/>
            <a:ext cx="944344" cy="191400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8C0EFAB1-502F-6A3D-3D31-87AEB447B353}"/>
              </a:ext>
            </a:extLst>
          </p:cNvPr>
          <p:cNvCxnSpPr>
            <a:cxnSpLocks/>
          </p:cNvCxnSpPr>
          <p:nvPr/>
        </p:nvCxnSpPr>
        <p:spPr>
          <a:xfrm flipH="1">
            <a:off x="8929004" y="1393371"/>
            <a:ext cx="889915" cy="231745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602D516A-ADBD-DE5D-C39C-8B0F8E63F3EB}"/>
              </a:ext>
            </a:extLst>
          </p:cNvPr>
          <p:cNvCxnSpPr>
            <a:cxnSpLocks/>
          </p:cNvCxnSpPr>
          <p:nvPr/>
        </p:nvCxnSpPr>
        <p:spPr>
          <a:xfrm flipH="1">
            <a:off x="9857014" y="2412534"/>
            <a:ext cx="530667" cy="343147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C4B817ED-1673-A4EA-2F48-9B1C69B7C61F}"/>
              </a:ext>
            </a:extLst>
          </p:cNvPr>
          <p:cNvCxnSpPr>
            <a:cxnSpLocks/>
          </p:cNvCxnSpPr>
          <p:nvPr/>
        </p:nvCxnSpPr>
        <p:spPr>
          <a:xfrm flipV="1">
            <a:off x="10406735" y="1960206"/>
            <a:ext cx="108856" cy="446315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76D51AAC-0B18-99CA-2BC8-7EB01C8C9BE2}"/>
              </a:ext>
            </a:extLst>
          </p:cNvPr>
          <p:cNvCxnSpPr>
            <a:cxnSpLocks/>
          </p:cNvCxnSpPr>
          <p:nvPr/>
        </p:nvCxnSpPr>
        <p:spPr>
          <a:xfrm flipH="1" flipV="1">
            <a:off x="9799869" y="1404405"/>
            <a:ext cx="683067" cy="552760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0480DEBC-1691-A465-389E-DA8647830958}"/>
              </a:ext>
            </a:extLst>
          </p:cNvPr>
          <p:cNvCxnSpPr>
            <a:cxnSpLocks/>
          </p:cNvCxnSpPr>
          <p:nvPr/>
        </p:nvCxnSpPr>
        <p:spPr>
          <a:xfrm flipH="1" flipV="1">
            <a:off x="10096502" y="4028019"/>
            <a:ext cx="642253" cy="606851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A8803D4B-9128-92F9-D472-F5519298BE8A}"/>
              </a:ext>
            </a:extLst>
          </p:cNvPr>
          <p:cNvCxnSpPr>
            <a:cxnSpLocks/>
          </p:cNvCxnSpPr>
          <p:nvPr/>
        </p:nvCxnSpPr>
        <p:spPr>
          <a:xfrm flipH="1">
            <a:off x="9737269" y="5083628"/>
            <a:ext cx="1001487" cy="93247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6C686873-EB6C-0122-1CA1-B91285A1545C}"/>
              </a:ext>
            </a:extLst>
          </p:cNvPr>
          <p:cNvCxnSpPr>
            <a:cxnSpLocks/>
          </p:cNvCxnSpPr>
          <p:nvPr/>
        </p:nvCxnSpPr>
        <p:spPr>
          <a:xfrm>
            <a:off x="10714262" y="4599297"/>
            <a:ext cx="48987" cy="530954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24CC46DD-6014-26E1-6D1D-8F01E2078AE5}"/>
              </a:ext>
            </a:extLst>
          </p:cNvPr>
          <p:cNvCxnSpPr>
            <a:cxnSpLocks/>
          </p:cNvCxnSpPr>
          <p:nvPr/>
        </p:nvCxnSpPr>
        <p:spPr>
          <a:xfrm>
            <a:off x="10888429" y="3579261"/>
            <a:ext cx="713007" cy="310993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872D4212-D1A4-D8A4-787D-3F9B705C158D}"/>
              </a:ext>
            </a:extLst>
          </p:cNvPr>
          <p:cNvCxnSpPr>
            <a:cxnSpLocks/>
          </p:cNvCxnSpPr>
          <p:nvPr/>
        </p:nvCxnSpPr>
        <p:spPr>
          <a:xfrm flipH="1">
            <a:off x="10714262" y="4521379"/>
            <a:ext cx="700762" cy="121380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8B4B3C36-68C3-D9A6-7E99-5E30645CBA20}"/>
              </a:ext>
            </a:extLst>
          </p:cNvPr>
          <p:cNvCxnSpPr>
            <a:cxnSpLocks/>
          </p:cNvCxnSpPr>
          <p:nvPr/>
        </p:nvCxnSpPr>
        <p:spPr>
          <a:xfrm flipH="1">
            <a:off x="11408213" y="3890832"/>
            <a:ext cx="193223" cy="630547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6" name="Oval 245">
            <a:extLst>
              <a:ext uri="{FF2B5EF4-FFF2-40B4-BE49-F238E27FC236}">
                <a16:creationId xmlns:a16="http://schemas.microsoft.com/office/drawing/2014/main" id="{D9524958-8EAB-C682-7D89-6E9E44142254}"/>
              </a:ext>
            </a:extLst>
          </p:cNvPr>
          <p:cNvSpPr/>
          <p:nvPr/>
        </p:nvSpPr>
        <p:spPr>
          <a:xfrm>
            <a:off x="8059842" y="1960074"/>
            <a:ext cx="217037" cy="215471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Oval 246">
            <a:extLst>
              <a:ext uri="{FF2B5EF4-FFF2-40B4-BE49-F238E27FC236}">
                <a16:creationId xmlns:a16="http://schemas.microsoft.com/office/drawing/2014/main" id="{7A3DCD3F-9964-8343-1D15-7EDA69CEE844}"/>
              </a:ext>
            </a:extLst>
          </p:cNvPr>
          <p:cNvSpPr/>
          <p:nvPr/>
        </p:nvSpPr>
        <p:spPr>
          <a:xfrm>
            <a:off x="9746113" y="3557569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8" name="TextBox 247">
                <a:extLst>
                  <a:ext uri="{FF2B5EF4-FFF2-40B4-BE49-F238E27FC236}">
                    <a16:creationId xmlns:a16="http://schemas.microsoft.com/office/drawing/2014/main" id="{4FB60A72-FD90-89C0-DE00-47CDE9577258}"/>
                  </a:ext>
                </a:extLst>
              </p:cNvPr>
              <p:cNvSpPr txBox="1"/>
              <p:nvPr/>
            </p:nvSpPr>
            <p:spPr>
              <a:xfrm>
                <a:off x="9145360" y="3229167"/>
                <a:ext cx="3483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8" name="TextBox 247">
                <a:extLst>
                  <a:ext uri="{FF2B5EF4-FFF2-40B4-BE49-F238E27FC236}">
                    <a16:creationId xmlns:a16="http://schemas.microsoft.com/office/drawing/2014/main" id="{4FB60A72-FD90-89C0-DE00-47CDE95772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5360" y="3229167"/>
                <a:ext cx="348349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9" name="TextBox 248">
                <a:extLst>
                  <a:ext uri="{FF2B5EF4-FFF2-40B4-BE49-F238E27FC236}">
                    <a16:creationId xmlns:a16="http://schemas.microsoft.com/office/drawing/2014/main" id="{218245D3-419A-0721-3FC4-11DE6C94F3FC}"/>
                  </a:ext>
                </a:extLst>
              </p:cNvPr>
              <p:cNvSpPr txBox="1"/>
              <p:nvPr/>
            </p:nvSpPr>
            <p:spPr>
              <a:xfrm>
                <a:off x="8074460" y="2069739"/>
                <a:ext cx="3483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9" name="TextBox 248">
                <a:extLst>
                  <a:ext uri="{FF2B5EF4-FFF2-40B4-BE49-F238E27FC236}">
                    <a16:creationId xmlns:a16="http://schemas.microsoft.com/office/drawing/2014/main" id="{218245D3-419A-0721-3FC4-11DE6C94F3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4460" y="2069739"/>
                <a:ext cx="348349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6" name="Oval 255">
            <a:extLst>
              <a:ext uri="{FF2B5EF4-FFF2-40B4-BE49-F238E27FC236}">
                <a16:creationId xmlns:a16="http://schemas.microsoft.com/office/drawing/2014/main" id="{EEEEEA74-B493-7BBD-FA4D-AD974AB539EB}"/>
              </a:ext>
            </a:extLst>
          </p:cNvPr>
          <p:cNvSpPr/>
          <p:nvPr/>
        </p:nvSpPr>
        <p:spPr>
          <a:xfrm>
            <a:off x="8558890" y="1817957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7" name="TextBox 256">
                <a:extLst>
                  <a:ext uri="{FF2B5EF4-FFF2-40B4-BE49-F238E27FC236}">
                    <a16:creationId xmlns:a16="http://schemas.microsoft.com/office/drawing/2014/main" id="{6506DACC-FDE8-CA5F-E016-C652AF769924}"/>
                  </a:ext>
                </a:extLst>
              </p:cNvPr>
              <p:cNvSpPr txBox="1"/>
              <p:nvPr/>
            </p:nvSpPr>
            <p:spPr>
              <a:xfrm>
                <a:off x="9606631" y="2015969"/>
                <a:ext cx="3483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7" name="TextBox 256">
                <a:extLst>
                  <a:ext uri="{FF2B5EF4-FFF2-40B4-BE49-F238E27FC236}">
                    <a16:creationId xmlns:a16="http://schemas.microsoft.com/office/drawing/2014/main" id="{6506DACC-FDE8-CA5F-E016-C652AF7699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6631" y="2015969"/>
                <a:ext cx="348349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8" name="Oval 257">
            <a:extLst>
              <a:ext uri="{FF2B5EF4-FFF2-40B4-BE49-F238E27FC236}">
                <a16:creationId xmlns:a16="http://schemas.microsoft.com/office/drawing/2014/main" id="{2DA8F1AD-2267-B6ED-F84E-F05C3358B00C}"/>
              </a:ext>
            </a:extLst>
          </p:cNvPr>
          <p:cNvSpPr/>
          <p:nvPr/>
        </p:nvSpPr>
        <p:spPr>
          <a:xfrm>
            <a:off x="10980216" y="2997046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9" name="TextBox 258">
                <a:extLst>
                  <a:ext uri="{FF2B5EF4-FFF2-40B4-BE49-F238E27FC236}">
                    <a16:creationId xmlns:a16="http://schemas.microsoft.com/office/drawing/2014/main" id="{AB43E630-96DA-5D44-21F9-6E9D10C69638}"/>
                  </a:ext>
                </a:extLst>
              </p:cNvPr>
              <p:cNvSpPr txBox="1"/>
              <p:nvPr/>
            </p:nvSpPr>
            <p:spPr>
              <a:xfrm>
                <a:off x="10440071" y="3059668"/>
                <a:ext cx="3483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9" name="TextBox 258">
                <a:extLst>
                  <a:ext uri="{FF2B5EF4-FFF2-40B4-BE49-F238E27FC236}">
                    <a16:creationId xmlns:a16="http://schemas.microsoft.com/office/drawing/2014/main" id="{AB43E630-96DA-5D44-21F9-6E9D10C696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0071" y="3059668"/>
                <a:ext cx="348349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0" name="Oval 269">
            <a:extLst>
              <a:ext uri="{FF2B5EF4-FFF2-40B4-BE49-F238E27FC236}">
                <a16:creationId xmlns:a16="http://schemas.microsoft.com/office/drawing/2014/main" id="{E1C7BD68-7143-99CD-54F5-982494C05F2A}"/>
              </a:ext>
            </a:extLst>
          </p:cNvPr>
          <p:cNvSpPr/>
          <p:nvPr/>
        </p:nvSpPr>
        <p:spPr>
          <a:xfrm>
            <a:off x="10381551" y="4841783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1" name="TextBox 270">
                <a:extLst>
                  <a:ext uri="{FF2B5EF4-FFF2-40B4-BE49-F238E27FC236}">
                    <a16:creationId xmlns:a16="http://schemas.microsoft.com/office/drawing/2014/main" id="{7B4D530E-469C-0A30-B63E-A0D24F94EEA2}"/>
                  </a:ext>
                </a:extLst>
              </p:cNvPr>
              <p:cNvSpPr txBox="1"/>
              <p:nvPr/>
            </p:nvSpPr>
            <p:spPr>
              <a:xfrm>
                <a:off x="9824353" y="4565461"/>
                <a:ext cx="3483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1" name="TextBox 270">
                <a:extLst>
                  <a:ext uri="{FF2B5EF4-FFF2-40B4-BE49-F238E27FC236}">
                    <a16:creationId xmlns:a16="http://schemas.microsoft.com/office/drawing/2014/main" id="{7B4D530E-469C-0A30-B63E-A0D24F94EE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24353" y="4565461"/>
                <a:ext cx="348349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4" name="Oval 273">
            <a:extLst>
              <a:ext uri="{FF2B5EF4-FFF2-40B4-BE49-F238E27FC236}">
                <a16:creationId xmlns:a16="http://schemas.microsoft.com/office/drawing/2014/main" id="{3899495E-437B-2942-8DE0-72FDC882AC9E}"/>
              </a:ext>
            </a:extLst>
          </p:cNvPr>
          <p:cNvSpPr/>
          <p:nvPr/>
        </p:nvSpPr>
        <p:spPr>
          <a:xfrm>
            <a:off x="9134473" y="5627161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5" name="TextBox 274">
                <a:extLst>
                  <a:ext uri="{FF2B5EF4-FFF2-40B4-BE49-F238E27FC236}">
                    <a16:creationId xmlns:a16="http://schemas.microsoft.com/office/drawing/2014/main" id="{547B005C-AFDB-90F3-0FDD-C9F5A7691675}"/>
                  </a:ext>
                </a:extLst>
              </p:cNvPr>
              <p:cNvSpPr txBox="1"/>
              <p:nvPr/>
            </p:nvSpPr>
            <p:spPr>
              <a:xfrm>
                <a:off x="8633745" y="4952729"/>
                <a:ext cx="3483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5" name="TextBox 274">
                <a:extLst>
                  <a:ext uri="{FF2B5EF4-FFF2-40B4-BE49-F238E27FC236}">
                    <a16:creationId xmlns:a16="http://schemas.microsoft.com/office/drawing/2014/main" id="{547B005C-AFDB-90F3-0FDD-C9F5A76916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3745" y="4952729"/>
                <a:ext cx="348349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6" name="Oval 275">
            <a:extLst>
              <a:ext uri="{FF2B5EF4-FFF2-40B4-BE49-F238E27FC236}">
                <a16:creationId xmlns:a16="http://schemas.microsoft.com/office/drawing/2014/main" id="{68621461-1216-6FF2-24F6-433B4F34F9FA}"/>
              </a:ext>
            </a:extLst>
          </p:cNvPr>
          <p:cNvSpPr/>
          <p:nvPr/>
        </p:nvSpPr>
        <p:spPr>
          <a:xfrm>
            <a:off x="7400921" y="4295143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7" name="TextBox 276">
                <a:extLst>
                  <a:ext uri="{FF2B5EF4-FFF2-40B4-BE49-F238E27FC236}">
                    <a16:creationId xmlns:a16="http://schemas.microsoft.com/office/drawing/2014/main" id="{C24F11A8-6631-4A35-9F55-B8EB8B64FBAF}"/>
                  </a:ext>
                </a:extLst>
              </p:cNvPr>
              <p:cNvSpPr txBox="1"/>
              <p:nvPr/>
            </p:nvSpPr>
            <p:spPr>
              <a:xfrm>
                <a:off x="7588709" y="3781299"/>
                <a:ext cx="3483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7" name="TextBox 276">
                <a:extLst>
                  <a:ext uri="{FF2B5EF4-FFF2-40B4-BE49-F238E27FC236}">
                    <a16:creationId xmlns:a16="http://schemas.microsoft.com/office/drawing/2014/main" id="{C24F11A8-6631-4A35-9F55-B8EB8B64FB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8709" y="3781299"/>
                <a:ext cx="348349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111A679-48BA-39C0-A393-4B734783409F}"/>
              </a:ext>
            </a:extLst>
          </p:cNvPr>
          <p:cNvCxnSpPr>
            <a:cxnSpLocks/>
          </p:cNvCxnSpPr>
          <p:nvPr/>
        </p:nvCxnSpPr>
        <p:spPr>
          <a:xfrm flipV="1">
            <a:off x="9146720" y="4007413"/>
            <a:ext cx="1019171" cy="60715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272FBD17-83D0-8AA3-F2B7-319006DCDD4A}"/>
              </a:ext>
            </a:extLst>
          </p:cNvPr>
          <p:cNvCxnSpPr>
            <a:cxnSpLocks/>
          </p:cNvCxnSpPr>
          <p:nvPr/>
        </p:nvCxnSpPr>
        <p:spPr>
          <a:xfrm flipV="1">
            <a:off x="10888429" y="3306380"/>
            <a:ext cx="329302" cy="302627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447F3AFF-A48D-1647-3C73-32755764418B}"/>
              </a:ext>
            </a:extLst>
          </p:cNvPr>
          <p:cNvCxnSpPr>
            <a:cxnSpLocks/>
          </p:cNvCxnSpPr>
          <p:nvPr/>
        </p:nvCxnSpPr>
        <p:spPr>
          <a:xfrm flipH="1" flipV="1">
            <a:off x="10406735" y="2384212"/>
            <a:ext cx="810996" cy="371469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9AED48F3-19FD-66D1-3EEB-0611A1FB1352}"/>
              </a:ext>
            </a:extLst>
          </p:cNvPr>
          <p:cNvCxnSpPr>
            <a:cxnSpLocks/>
          </p:cNvCxnSpPr>
          <p:nvPr/>
        </p:nvCxnSpPr>
        <p:spPr>
          <a:xfrm flipV="1">
            <a:off x="11217731" y="2721627"/>
            <a:ext cx="0" cy="565888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Oval 90">
            <a:extLst>
              <a:ext uri="{FF2B5EF4-FFF2-40B4-BE49-F238E27FC236}">
                <a16:creationId xmlns:a16="http://schemas.microsoft.com/office/drawing/2014/main" id="{047A0ACE-7F67-8B18-44AF-B79F5CC32643}"/>
              </a:ext>
            </a:extLst>
          </p:cNvPr>
          <p:cNvSpPr/>
          <p:nvPr/>
        </p:nvSpPr>
        <p:spPr>
          <a:xfrm>
            <a:off x="11348340" y="4078029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F658E1E0-DF35-687D-39CC-144C5082F1E4}"/>
                  </a:ext>
                </a:extLst>
              </p:cNvPr>
              <p:cNvSpPr txBox="1"/>
              <p:nvPr/>
            </p:nvSpPr>
            <p:spPr>
              <a:xfrm>
                <a:off x="10810178" y="4082712"/>
                <a:ext cx="3483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F658E1E0-DF35-687D-39CC-144C5082F1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10178" y="4082712"/>
                <a:ext cx="348349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8" name="Oval 107">
            <a:extLst>
              <a:ext uri="{FF2B5EF4-FFF2-40B4-BE49-F238E27FC236}">
                <a16:creationId xmlns:a16="http://schemas.microsoft.com/office/drawing/2014/main" id="{8CB7F18B-2EFC-B65C-6844-9381F3E378FB}"/>
              </a:ext>
            </a:extLst>
          </p:cNvPr>
          <p:cNvSpPr/>
          <p:nvPr/>
        </p:nvSpPr>
        <p:spPr>
          <a:xfrm>
            <a:off x="9588941" y="1924725"/>
            <a:ext cx="217037" cy="215471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82863F8C-1B22-F974-2265-2948A30904C7}"/>
              </a:ext>
            </a:extLst>
          </p:cNvPr>
          <p:cNvSpPr/>
          <p:nvPr/>
        </p:nvSpPr>
        <p:spPr>
          <a:xfrm>
            <a:off x="10368971" y="2999122"/>
            <a:ext cx="217037" cy="215471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28A83083-86D5-CE3E-E794-598FC9A0E9F4}"/>
              </a:ext>
            </a:extLst>
          </p:cNvPr>
          <p:cNvSpPr/>
          <p:nvPr/>
        </p:nvSpPr>
        <p:spPr>
          <a:xfrm>
            <a:off x="9103519" y="3132539"/>
            <a:ext cx="217037" cy="215471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C7226EF7-14C4-5059-702A-AC297DEB0078}"/>
              </a:ext>
            </a:extLst>
          </p:cNvPr>
          <p:cNvSpPr/>
          <p:nvPr/>
        </p:nvSpPr>
        <p:spPr>
          <a:xfrm>
            <a:off x="7575762" y="3641436"/>
            <a:ext cx="217037" cy="215471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8E40E0E2-9AD2-EF18-D2CE-0DA9E2424BE3}"/>
              </a:ext>
            </a:extLst>
          </p:cNvPr>
          <p:cNvSpPr/>
          <p:nvPr/>
        </p:nvSpPr>
        <p:spPr>
          <a:xfrm>
            <a:off x="8655485" y="4825772"/>
            <a:ext cx="217037" cy="215471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FE1DA7A0-5ECE-CE52-EC3C-AF364C6CC389}"/>
              </a:ext>
            </a:extLst>
          </p:cNvPr>
          <p:cNvSpPr/>
          <p:nvPr/>
        </p:nvSpPr>
        <p:spPr>
          <a:xfrm>
            <a:off x="9799869" y="4445370"/>
            <a:ext cx="217037" cy="215471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B8C07B68-DDF5-E319-6A0F-69444127AAE7}"/>
              </a:ext>
            </a:extLst>
          </p:cNvPr>
          <p:cNvSpPr/>
          <p:nvPr/>
        </p:nvSpPr>
        <p:spPr>
          <a:xfrm>
            <a:off x="10886317" y="3972531"/>
            <a:ext cx="217037" cy="215471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2472A34-A1A3-C9FB-6A48-A26882A79BD2}"/>
              </a:ext>
            </a:extLst>
          </p:cNvPr>
          <p:cNvSpPr/>
          <p:nvPr/>
        </p:nvSpPr>
        <p:spPr>
          <a:xfrm>
            <a:off x="7569278" y="2089234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6567708-0D1C-D3ED-DF5A-593E2C9EFAF9}"/>
              </a:ext>
            </a:extLst>
          </p:cNvPr>
          <p:cNvSpPr/>
          <p:nvPr/>
        </p:nvSpPr>
        <p:spPr>
          <a:xfrm>
            <a:off x="7920715" y="2572336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66FC79E-FF92-2F74-CEF6-A16476B34D44}"/>
              </a:ext>
            </a:extLst>
          </p:cNvPr>
          <p:cNvSpPr/>
          <p:nvPr/>
        </p:nvSpPr>
        <p:spPr>
          <a:xfrm>
            <a:off x="8571471" y="2394242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AAC8A78-BFB3-A0E8-BA6F-CC6C38C5CF5D}"/>
              </a:ext>
            </a:extLst>
          </p:cNvPr>
          <p:cNvSpPr/>
          <p:nvPr/>
        </p:nvSpPr>
        <p:spPr>
          <a:xfrm>
            <a:off x="9222227" y="2216148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B6A4C3C-1C06-4A60-118C-4CF5C3AF73FF}"/>
              </a:ext>
            </a:extLst>
          </p:cNvPr>
          <p:cNvSpPr/>
          <p:nvPr/>
        </p:nvSpPr>
        <p:spPr>
          <a:xfrm>
            <a:off x="9872983" y="2038054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AA1F538-8276-C0C9-2964-732425F5CEA8}"/>
              </a:ext>
            </a:extLst>
          </p:cNvPr>
          <p:cNvSpPr/>
          <p:nvPr/>
        </p:nvSpPr>
        <p:spPr>
          <a:xfrm>
            <a:off x="8074460" y="1533821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549E5E6-11CC-65F2-1C02-D48BD33EAD42}"/>
              </a:ext>
            </a:extLst>
          </p:cNvPr>
          <p:cNvSpPr/>
          <p:nvPr/>
        </p:nvSpPr>
        <p:spPr>
          <a:xfrm>
            <a:off x="9402536" y="1712802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CF36FEC-837D-907F-5F93-DAF1C746994D}"/>
              </a:ext>
            </a:extLst>
          </p:cNvPr>
          <p:cNvSpPr/>
          <p:nvPr/>
        </p:nvSpPr>
        <p:spPr>
          <a:xfrm>
            <a:off x="9805303" y="2451441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BE08061-E1C3-60DD-BC47-486E0D86C580}"/>
              </a:ext>
            </a:extLst>
          </p:cNvPr>
          <p:cNvSpPr/>
          <p:nvPr/>
        </p:nvSpPr>
        <p:spPr>
          <a:xfrm>
            <a:off x="10208070" y="3190080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AAC897B-3B8C-FC07-8D18-B5E986F779F5}"/>
              </a:ext>
            </a:extLst>
          </p:cNvPr>
          <p:cNvSpPr/>
          <p:nvPr/>
        </p:nvSpPr>
        <p:spPr>
          <a:xfrm>
            <a:off x="10452991" y="2751735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B5F07AC-D67A-7581-DF57-D0DBD1A78574}"/>
              </a:ext>
            </a:extLst>
          </p:cNvPr>
          <p:cNvSpPr/>
          <p:nvPr/>
        </p:nvSpPr>
        <p:spPr>
          <a:xfrm>
            <a:off x="10605391" y="2904135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CFC65E4-8B8E-D5E4-93AE-9EA6C8F1FD4E}"/>
              </a:ext>
            </a:extLst>
          </p:cNvPr>
          <p:cNvSpPr/>
          <p:nvPr/>
        </p:nvSpPr>
        <p:spPr>
          <a:xfrm>
            <a:off x="10236911" y="3648116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45539E0-A299-555A-DB32-430E701A5FC3}"/>
              </a:ext>
            </a:extLst>
          </p:cNvPr>
          <p:cNvSpPr/>
          <p:nvPr/>
        </p:nvSpPr>
        <p:spPr>
          <a:xfrm>
            <a:off x="9313274" y="3843275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F75BAC2-E563-49BD-509F-6A49EA2CBA52}"/>
              </a:ext>
            </a:extLst>
          </p:cNvPr>
          <p:cNvSpPr/>
          <p:nvPr/>
        </p:nvSpPr>
        <p:spPr>
          <a:xfrm>
            <a:off x="8849362" y="3372191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6D550D30-1DF5-6883-1F6C-BA0E2A8ABCF6}"/>
              </a:ext>
            </a:extLst>
          </p:cNvPr>
          <p:cNvSpPr/>
          <p:nvPr/>
        </p:nvSpPr>
        <p:spPr>
          <a:xfrm>
            <a:off x="8871047" y="2853895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DE135B16-B6E7-A58E-86CC-6674FBBA01EB}"/>
              </a:ext>
            </a:extLst>
          </p:cNvPr>
          <p:cNvSpPr/>
          <p:nvPr/>
        </p:nvSpPr>
        <p:spPr>
          <a:xfrm>
            <a:off x="8776819" y="2139895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896B7E8F-AC56-9462-05C6-C00923AA2AC6}"/>
              </a:ext>
            </a:extLst>
          </p:cNvPr>
          <p:cNvSpPr/>
          <p:nvPr/>
        </p:nvSpPr>
        <p:spPr>
          <a:xfrm>
            <a:off x="9328242" y="3037811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8DF9EA5B-551C-EE69-A214-1043C287DC86}"/>
              </a:ext>
            </a:extLst>
          </p:cNvPr>
          <p:cNvSpPr/>
          <p:nvPr/>
        </p:nvSpPr>
        <p:spPr>
          <a:xfrm>
            <a:off x="9635229" y="3206759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56E10F62-2F5F-CD73-7B74-959372359DAA}"/>
              </a:ext>
            </a:extLst>
          </p:cNvPr>
          <p:cNvSpPr/>
          <p:nvPr/>
        </p:nvSpPr>
        <p:spPr>
          <a:xfrm>
            <a:off x="9026987" y="3763135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01F5B079-7FD3-C519-5183-F3128C5DFA67}"/>
              </a:ext>
            </a:extLst>
          </p:cNvPr>
          <p:cNvSpPr/>
          <p:nvPr/>
        </p:nvSpPr>
        <p:spPr>
          <a:xfrm>
            <a:off x="8189853" y="3132539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E71F5598-2BDC-0403-B24F-1576AE2119AF}"/>
              </a:ext>
            </a:extLst>
          </p:cNvPr>
          <p:cNvSpPr/>
          <p:nvPr/>
        </p:nvSpPr>
        <p:spPr>
          <a:xfrm>
            <a:off x="9840680" y="1688100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F8348C85-6462-DC64-CA09-3FBDEB8F4BA1}"/>
              </a:ext>
            </a:extLst>
          </p:cNvPr>
          <p:cNvSpPr/>
          <p:nvPr/>
        </p:nvSpPr>
        <p:spPr>
          <a:xfrm>
            <a:off x="8169713" y="3533017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A64F95E3-4C54-194C-E74A-87FC81F7EB39}"/>
              </a:ext>
            </a:extLst>
          </p:cNvPr>
          <p:cNvSpPr/>
          <p:nvPr/>
        </p:nvSpPr>
        <p:spPr>
          <a:xfrm>
            <a:off x="7599214" y="3255862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819F52E9-A8E2-7388-2072-71F9894BF4D4}"/>
              </a:ext>
            </a:extLst>
          </p:cNvPr>
          <p:cNvSpPr/>
          <p:nvPr/>
        </p:nvSpPr>
        <p:spPr>
          <a:xfrm>
            <a:off x="7071957" y="3751414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DA3E9085-D860-5960-70D3-3DBF61EBF15B}"/>
              </a:ext>
            </a:extLst>
          </p:cNvPr>
          <p:cNvSpPr/>
          <p:nvPr/>
        </p:nvSpPr>
        <p:spPr>
          <a:xfrm>
            <a:off x="7224357" y="3903814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FE7C2A66-6782-AB5A-B8A1-DA6D86B04D4D}"/>
              </a:ext>
            </a:extLst>
          </p:cNvPr>
          <p:cNvSpPr/>
          <p:nvPr/>
        </p:nvSpPr>
        <p:spPr>
          <a:xfrm>
            <a:off x="8066628" y="4023620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A8D9A92B-5DF1-F53A-11AC-49ED7532E79A}"/>
              </a:ext>
            </a:extLst>
          </p:cNvPr>
          <p:cNvSpPr/>
          <p:nvPr/>
        </p:nvSpPr>
        <p:spPr>
          <a:xfrm>
            <a:off x="8696866" y="4048172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ECA22564-8CEC-D643-C488-FFC7034CECDD}"/>
              </a:ext>
            </a:extLst>
          </p:cNvPr>
          <p:cNvSpPr/>
          <p:nvPr/>
        </p:nvSpPr>
        <p:spPr>
          <a:xfrm>
            <a:off x="9743533" y="4923252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2D6F9CA9-91D7-76E2-ED54-C992BABA5E43}"/>
              </a:ext>
            </a:extLst>
          </p:cNvPr>
          <p:cNvSpPr/>
          <p:nvPr/>
        </p:nvSpPr>
        <p:spPr>
          <a:xfrm>
            <a:off x="8939907" y="4379911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EB2098F4-EDBB-5043-BCA0-A9DF4D87F59F}"/>
              </a:ext>
            </a:extLst>
          </p:cNvPr>
          <p:cNvSpPr/>
          <p:nvPr/>
        </p:nvSpPr>
        <p:spPr>
          <a:xfrm>
            <a:off x="8552710" y="4687098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5FAB29DF-CE84-A141-5F84-CD755B00C472}"/>
              </a:ext>
            </a:extLst>
          </p:cNvPr>
          <p:cNvSpPr/>
          <p:nvPr/>
        </p:nvSpPr>
        <p:spPr>
          <a:xfrm>
            <a:off x="8184962" y="4684120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8008519A-1C33-2AEA-B461-98904744D998}"/>
              </a:ext>
            </a:extLst>
          </p:cNvPr>
          <p:cNvSpPr/>
          <p:nvPr/>
        </p:nvSpPr>
        <p:spPr>
          <a:xfrm>
            <a:off x="8305775" y="5088292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AC6D78C9-5EAE-4E45-2A72-DD22E397D8CC}"/>
              </a:ext>
            </a:extLst>
          </p:cNvPr>
          <p:cNvSpPr/>
          <p:nvPr/>
        </p:nvSpPr>
        <p:spPr>
          <a:xfrm>
            <a:off x="8426588" y="5492464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6553BC0F-4ADD-5045-2EF3-8B8C7B76C4A4}"/>
              </a:ext>
            </a:extLst>
          </p:cNvPr>
          <p:cNvSpPr/>
          <p:nvPr/>
        </p:nvSpPr>
        <p:spPr>
          <a:xfrm>
            <a:off x="8513171" y="5578058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EDCFF39A-1890-2E02-1EEE-F4652EC23ADF}"/>
              </a:ext>
            </a:extLst>
          </p:cNvPr>
          <p:cNvSpPr/>
          <p:nvPr/>
        </p:nvSpPr>
        <p:spPr>
          <a:xfrm>
            <a:off x="9229303" y="5146912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F6A8A7EC-704B-2795-7E93-EB4245DAEAA9}"/>
              </a:ext>
            </a:extLst>
          </p:cNvPr>
          <p:cNvSpPr/>
          <p:nvPr/>
        </p:nvSpPr>
        <p:spPr>
          <a:xfrm>
            <a:off x="9096642" y="4746302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6D5DD6F7-E539-6623-BA3D-23949B573E5F}"/>
              </a:ext>
            </a:extLst>
          </p:cNvPr>
          <p:cNvSpPr/>
          <p:nvPr/>
        </p:nvSpPr>
        <p:spPr>
          <a:xfrm>
            <a:off x="9483785" y="4300947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2BE9889E-F029-92BF-7B1C-637F755FBAB6}"/>
              </a:ext>
            </a:extLst>
          </p:cNvPr>
          <p:cNvSpPr/>
          <p:nvPr/>
        </p:nvSpPr>
        <p:spPr>
          <a:xfrm>
            <a:off x="9870928" y="3855592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182F2D67-B88D-01C2-5F32-459B29B7A181}"/>
              </a:ext>
            </a:extLst>
          </p:cNvPr>
          <p:cNvSpPr/>
          <p:nvPr/>
        </p:nvSpPr>
        <p:spPr>
          <a:xfrm>
            <a:off x="10222224" y="4606741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5815F25A-362E-B857-DCAE-251C77CD16DE}"/>
              </a:ext>
            </a:extLst>
          </p:cNvPr>
          <p:cNvSpPr/>
          <p:nvPr/>
        </p:nvSpPr>
        <p:spPr>
          <a:xfrm>
            <a:off x="10700915" y="4290230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AD15C92F-CF4A-2979-B053-DBDB0D821B43}"/>
              </a:ext>
            </a:extLst>
          </p:cNvPr>
          <p:cNvSpPr/>
          <p:nvPr/>
        </p:nvSpPr>
        <p:spPr>
          <a:xfrm>
            <a:off x="11179606" y="3973719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9AC8057C-F040-E0D7-993D-A3B60E095BF4}"/>
              </a:ext>
            </a:extLst>
          </p:cNvPr>
          <p:cNvSpPr/>
          <p:nvPr/>
        </p:nvSpPr>
        <p:spPr>
          <a:xfrm>
            <a:off x="9952808" y="2855178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A2F423A5-46FD-E582-2F0A-2423883B0388}"/>
              </a:ext>
            </a:extLst>
          </p:cNvPr>
          <p:cNvSpPr/>
          <p:nvPr/>
        </p:nvSpPr>
        <p:spPr>
          <a:xfrm>
            <a:off x="9856993" y="4268157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18798CF8-CF03-1DD7-2D5E-BBC2BAB8AB43}"/>
              </a:ext>
            </a:extLst>
          </p:cNvPr>
          <p:cNvSpPr/>
          <p:nvPr/>
        </p:nvSpPr>
        <p:spPr>
          <a:xfrm>
            <a:off x="10009393" y="4420557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62DD374A-4062-FBF5-5307-0B49E6C29553}"/>
              </a:ext>
            </a:extLst>
          </p:cNvPr>
          <p:cNvSpPr/>
          <p:nvPr/>
        </p:nvSpPr>
        <p:spPr>
          <a:xfrm>
            <a:off x="10087556" y="4358548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037493E6-B135-065C-2D60-08B5BDD1FB48}"/>
              </a:ext>
            </a:extLst>
          </p:cNvPr>
          <p:cNvSpPr/>
          <p:nvPr/>
        </p:nvSpPr>
        <p:spPr>
          <a:xfrm>
            <a:off x="10541443" y="4009272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4B83687A-4A98-46F3-4296-7D83E9D97D9D}"/>
              </a:ext>
            </a:extLst>
          </p:cNvPr>
          <p:cNvSpPr/>
          <p:nvPr/>
        </p:nvSpPr>
        <p:spPr>
          <a:xfrm>
            <a:off x="10843317" y="3796580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614F1121-1AEA-D2F0-3C88-A3B9C22DFC91}"/>
              </a:ext>
            </a:extLst>
          </p:cNvPr>
          <p:cNvSpPr/>
          <p:nvPr/>
        </p:nvSpPr>
        <p:spPr>
          <a:xfrm>
            <a:off x="11199213" y="4331444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E97B5C08-ADFA-7242-C7D8-959A0A98CEE5}"/>
              </a:ext>
            </a:extLst>
          </p:cNvPr>
          <p:cNvSpPr/>
          <p:nvPr/>
        </p:nvSpPr>
        <p:spPr>
          <a:xfrm>
            <a:off x="8644198" y="3226381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CB405133-B162-15B6-EB00-C3B9AF062E24}"/>
              </a:ext>
            </a:extLst>
          </p:cNvPr>
          <p:cNvSpPr/>
          <p:nvPr/>
        </p:nvSpPr>
        <p:spPr>
          <a:xfrm>
            <a:off x="7819883" y="2316802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A5F15AA9-83C9-A53E-482A-FE2F2C721740}"/>
              </a:ext>
            </a:extLst>
          </p:cNvPr>
          <p:cNvSpPr/>
          <p:nvPr/>
        </p:nvSpPr>
        <p:spPr>
          <a:xfrm>
            <a:off x="10180194" y="2081333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0D7CB4F9-2EC5-218F-2CD2-03F57804ACF8}"/>
              </a:ext>
            </a:extLst>
          </p:cNvPr>
          <p:cNvSpPr/>
          <p:nvPr/>
        </p:nvSpPr>
        <p:spPr>
          <a:xfrm>
            <a:off x="9240876" y="2735072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7EB332B9-F6A7-7968-A4E5-FE68D6A2C2B6}"/>
              </a:ext>
            </a:extLst>
          </p:cNvPr>
          <p:cNvSpPr/>
          <p:nvPr/>
        </p:nvSpPr>
        <p:spPr>
          <a:xfrm>
            <a:off x="7876484" y="3312754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1FDE32A3-DFD9-8BC8-8D02-172B95DF4FC8}"/>
              </a:ext>
            </a:extLst>
          </p:cNvPr>
          <p:cNvSpPr/>
          <p:nvPr/>
        </p:nvSpPr>
        <p:spPr>
          <a:xfrm>
            <a:off x="8600943" y="4331215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EE274D09-C88D-5765-521B-7CFA9DFE79E5}"/>
              </a:ext>
            </a:extLst>
          </p:cNvPr>
          <p:cNvSpPr/>
          <p:nvPr/>
        </p:nvSpPr>
        <p:spPr>
          <a:xfrm>
            <a:off x="8929004" y="5448183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4D883D65-D8DF-293E-215B-FD5AE4B17AFD}"/>
              </a:ext>
            </a:extLst>
          </p:cNvPr>
          <p:cNvSpPr/>
          <p:nvPr/>
        </p:nvSpPr>
        <p:spPr>
          <a:xfrm>
            <a:off x="10465689" y="3481692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98FAA074-90AF-9CA2-5FF9-B97433FDF106}"/>
              </a:ext>
            </a:extLst>
          </p:cNvPr>
          <p:cNvSpPr/>
          <p:nvPr/>
        </p:nvSpPr>
        <p:spPr>
          <a:xfrm>
            <a:off x="9212037" y="1966866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F75C6CF8-0706-0E32-2ACD-195CF8B20048}"/>
              </a:ext>
            </a:extLst>
          </p:cNvPr>
          <p:cNvSpPr/>
          <p:nvPr/>
        </p:nvSpPr>
        <p:spPr>
          <a:xfrm>
            <a:off x="7851860" y="1831920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DCF48D85-F3E1-5A0C-06C1-9BF46CA42579}"/>
              </a:ext>
            </a:extLst>
          </p:cNvPr>
          <p:cNvSpPr/>
          <p:nvPr/>
        </p:nvSpPr>
        <p:spPr>
          <a:xfrm>
            <a:off x="7925276" y="3650854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76BDBBDD-1364-A63C-4651-E7ED2C7F6209}"/>
              </a:ext>
            </a:extLst>
          </p:cNvPr>
          <p:cNvSpPr/>
          <p:nvPr/>
        </p:nvSpPr>
        <p:spPr>
          <a:xfrm>
            <a:off x="8819811" y="3663370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93E5428E-6F8A-DFAE-B136-C7DB083F978C}"/>
              </a:ext>
            </a:extLst>
          </p:cNvPr>
          <p:cNvSpPr/>
          <p:nvPr/>
        </p:nvSpPr>
        <p:spPr>
          <a:xfrm>
            <a:off x="9613457" y="4593656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05BDE5F6-124F-8345-B441-BE03835F900F}"/>
              </a:ext>
            </a:extLst>
          </p:cNvPr>
          <p:cNvSpPr/>
          <p:nvPr/>
        </p:nvSpPr>
        <p:spPr>
          <a:xfrm>
            <a:off x="8504931" y="2160500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17864716-AD43-6C9B-1DEA-BD7BB639384F}"/>
              </a:ext>
            </a:extLst>
          </p:cNvPr>
          <p:cNvSpPr/>
          <p:nvPr/>
        </p:nvSpPr>
        <p:spPr>
          <a:xfrm>
            <a:off x="8260877" y="2569078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D63DFF01-FE81-1BFB-0D80-BACB84DBEF73}"/>
              </a:ext>
            </a:extLst>
          </p:cNvPr>
          <p:cNvSpPr/>
          <p:nvPr/>
        </p:nvSpPr>
        <p:spPr>
          <a:xfrm>
            <a:off x="8259529" y="1867691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C7880483-626E-912E-80A9-150F394202B1}"/>
              </a:ext>
            </a:extLst>
          </p:cNvPr>
          <p:cNvSpPr/>
          <p:nvPr/>
        </p:nvSpPr>
        <p:spPr>
          <a:xfrm>
            <a:off x="7471687" y="3593870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1D4294F6-D1C3-6B4D-9F83-6856472B93FB}"/>
              </a:ext>
            </a:extLst>
          </p:cNvPr>
          <p:cNvSpPr/>
          <p:nvPr/>
        </p:nvSpPr>
        <p:spPr>
          <a:xfrm>
            <a:off x="9073582" y="3077017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627B184C-BD9E-CBDD-83C5-5AD694E4E52E}"/>
              </a:ext>
            </a:extLst>
          </p:cNvPr>
          <p:cNvSpPr/>
          <p:nvPr/>
        </p:nvSpPr>
        <p:spPr>
          <a:xfrm>
            <a:off x="9467025" y="3640932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10F31478-539A-1332-F91E-8B1AF80892E4}"/>
              </a:ext>
            </a:extLst>
          </p:cNvPr>
          <p:cNvSpPr/>
          <p:nvPr/>
        </p:nvSpPr>
        <p:spPr>
          <a:xfrm>
            <a:off x="10801375" y="4155204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8543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262D20-2F50-8123-DEB5-C4CDC30C86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421694-F52D-E01E-996E-4AD9E4244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Coarse quantization divides the search region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886881A-F614-E676-514C-19F55ED7E7DD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896079"/>
                <a:ext cx="6021131" cy="569899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Coarse quantization divides a search space into smaller regions </a:t>
                </a:r>
              </a:p>
              <a:p>
                <a:r>
                  <a:rPr lang="en-US" dirty="0">
                    <a:latin typeface="+mn-lt"/>
                  </a:rPr>
                  <a:t>Example: for the code (cell)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</a:rPr>
                  <a:t> all points in the cell are coded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</a:rPr>
                  <a:t> </a:t>
                </a:r>
              </a:p>
              <a:p>
                <a:r>
                  <a:rPr lang="en-US" dirty="0">
                    <a:latin typeface="+mn-lt"/>
                  </a:rPr>
                  <a:t>An IVF lookup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</a:rPr>
                  <a:t> indexes all the points in that cell</a:t>
                </a:r>
              </a:p>
              <a:p>
                <a:r>
                  <a:rPr lang="en-US" dirty="0">
                    <a:latin typeface="+mn-lt"/>
                  </a:rPr>
                  <a:t>The coarse coded IFV achieves considerable </a:t>
                </a:r>
                <a:r>
                  <a:rPr lang="en-US" b="1" dirty="0">
                    <a:latin typeface="+mn-lt"/>
                  </a:rPr>
                  <a:t>memory compression</a:t>
                </a:r>
              </a:p>
              <a:p>
                <a:pPr lvl="1"/>
                <a:r>
                  <a:rPr lang="en-US" dirty="0">
                    <a:latin typeface="+mn-lt"/>
                  </a:rPr>
                  <a:t>For floating point codes memory is just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D</m:t>
                    </m:r>
                  </m:oMath>
                </a14:m>
                <a:endParaRPr lang="en-US" dirty="0">
                  <a:latin typeface="+mn-lt"/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886881A-F614-E676-514C-19F55ED7E7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896079"/>
                <a:ext cx="6021131" cy="5698998"/>
              </a:xfrm>
              <a:blipFill>
                <a:blip r:embed="rId3"/>
                <a:stretch>
                  <a:fillRect l="-2128" t="-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EE1D833-F65D-CF36-2C26-9F6722086BCD}"/>
              </a:ext>
            </a:extLst>
          </p:cNvPr>
          <p:cNvCxnSpPr>
            <a:cxnSpLocks/>
          </p:cNvCxnSpPr>
          <p:nvPr/>
        </p:nvCxnSpPr>
        <p:spPr>
          <a:xfrm flipV="1">
            <a:off x="6845742" y="2881291"/>
            <a:ext cx="930733" cy="755569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BFED138-A838-468A-65E0-A2FF6EA6215D}"/>
              </a:ext>
            </a:extLst>
          </p:cNvPr>
          <p:cNvCxnSpPr>
            <a:cxnSpLocks/>
          </p:cNvCxnSpPr>
          <p:nvPr/>
        </p:nvCxnSpPr>
        <p:spPr>
          <a:xfrm flipH="1" flipV="1">
            <a:off x="7776475" y="2850805"/>
            <a:ext cx="601450" cy="50215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33EDE88-17E0-2CF6-8BB9-DB8A2B953E79}"/>
              </a:ext>
            </a:extLst>
          </p:cNvPr>
          <p:cNvCxnSpPr>
            <a:cxnSpLocks/>
          </p:cNvCxnSpPr>
          <p:nvPr/>
        </p:nvCxnSpPr>
        <p:spPr>
          <a:xfrm flipH="1" flipV="1">
            <a:off x="8316685" y="2901020"/>
            <a:ext cx="283029" cy="876323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E5478B1-0B29-86C3-5631-83251B1CE5B8}"/>
              </a:ext>
            </a:extLst>
          </p:cNvPr>
          <p:cNvCxnSpPr>
            <a:cxnSpLocks/>
          </p:cNvCxnSpPr>
          <p:nvPr/>
        </p:nvCxnSpPr>
        <p:spPr>
          <a:xfrm flipH="1">
            <a:off x="7920715" y="3777343"/>
            <a:ext cx="646351" cy="857527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D3F8471-6D5E-882F-21E6-674DAA9A49E5}"/>
              </a:ext>
            </a:extLst>
          </p:cNvPr>
          <p:cNvCxnSpPr>
            <a:cxnSpLocks/>
          </p:cNvCxnSpPr>
          <p:nvPr/>
        </p:nvCxnSpPr>
        <p:spPr>
          <a:xfrm flipH="1">
            <a:off x="7097485" y="4631293"/>
            <a:ext cx="835470" cy="11466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1B4D963-98F3-D4C8-B863-196CB263291F}"/>
              </a:ext>
            </a:extLst>
          </p:cNvPr>
          <p:cNvCxnSpPr>
            <a:cxnSpLocks/>
          </p:cNvCxnSpPr>
          <p:nvPr/>
        </p:nvCxnSpPr>
        <p:spPr>
          <a:xfrm flipH="1" flipV="1">
            <a:off x="6845742" y="3668856"/>
            <a:ext cx="283046" cy="930441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4CCE28B-1EB0-4FE4-2A97-BC6B13C040E7}"/>
              </a:ext>
            </a:extLst>
          </p:cNvPr>
          <p:cNvCxnSpPr>
            <a:cxnSpLocks/>
          </p:cNvCxnSpPr>
          <p:nvPr/>
        </p:nvCxnSpPr>
        <p:spPr>
          <a:xfrm flipH="1">
            <a:off x="8335739" y="2442227"/>
            <a:ext cx="658576" cy="466764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873E7CCA-1D1D-9E33-BF5D-D7ABF4004B5D}"/>
              </a:ext>
            </a:extLst>
          </p:cNvPr>
          <p:cNvCxnSpPr>
            <a:cxnSpLocks/>
          </p:cNvCxnSpPr>
          <p:nvPr/>
        </p:nvCxnSpPr>
        <p:spPr>
          <a:xfrm flipH="1" flipV="1">
            <a:off x="8599714" y="3777343"/>
            <a:ext cx="557209" cy="270829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69BCA841-526C-6BB4-33AD-0D1ABA2C1C9B}"/>
              </a:ext>
            </a:extLst>
          </p:cNvPr>
          <p:cNvCxnSpPr>
            <a:cxnSpLocks/>
          </p:cNvCxnSpPr>
          <p:nvPr/>
        </p:nvCxnSpPr>
        <p:spPr>
          <a:xfrm flipV="1">
            <a:off x="10142758" y="3557569"/>
            <a:ext cx="766084" cy="449266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6F6A502-B9E1-7995-412A-40E8BD0347EE}"/>
              </a:ext>
            </a:extLst>
          </p:cNvPr>
          <p:cNvCxnSpPr>
            <a:cxnSpLocks/>
          </p:cNvCxnSpPr>
          <p:nvPr/>
        </p:nvCxnSpPr>
        <p:spPr>
          <a:xfrm flipH="1" flipV="1">
            <a:off x="9013369" y="2442227"/>
            <a:ext cx="778335" cy="344265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D24776C3-3534-8D9A-983D-AAE87B201782}"/>
              </a:ext>
            </a:extLst>
          </p:cNvPr>
          <p:cNvCxnSpPr>
            <a:cxnSpLocks/>
          </p:cNvCxnSpPr>
          <p:nvPr/>
        </p:nvCxnSpPr>
        <p:spPr>
          <a:xfrm flipH="1" flipV="1">
            <a:off x="9802585" y="2755681"/>
            <a:ext cx="263965" cy="1251154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57BDEAFF-DA6A-0BC8-E1F4-A4F1985887FC}"/>
              </a:ext>
            </a:extLst>
          </p:cNvPr>
          <p:cNvCxnSpPr>
            <a:cxnSpLocks/>
          </p:cNvCxnSpPr>
          <p:nvPr/>
        </p:nvCxnSpPr>
        <p:spPr>
          <a:xfrm flipH="1" flipV="1">
            <a:off x="7897579" y="4615544"/>
            <a:ext cx="244930" cy="1122662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DCFF30B4-E193-0715-4198-061822ABEA72}"/>
              </a:ext>
            </a:extLst>
          </p:cNvPr>
          <p:cNvCxnSpPr>
            <a:cxnSpLocks/>
          </p:cNvCxnSpPr>
          <p:nvPr/>
        </p:nvCxnSpPr>
        <p:spPr>
          <a:xfrm>
            <a:off x="9145360" y="4066330"/>
            <a:ext cx="548367" cy="1180987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300F1BFF-1D9A-F67D-A66C-14F419559886}"/>
              </a:ext>
            </a:extLst>
          </p:cNvPr>
          <p:cNvCxnSpPr>
            <a:cxnSpLocks/>
          </p:cNvCxnSpPr>
          <p:nvPr/>
        </p:nvCxnSpPr>
        <p:spPr>
          <a:xfrm flipV="1">
            <a:off x="9285520" y="5176875"/>
            <a:ext cx="408207" cy="810268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236B0070-1A58-04D7-75AF-88B344EF197B}"/>
              </a:ext>
            </a:extLst>
          </p:cNvPr>
          <p:cNvCxnSpPr>
            <a:cxnSpLocks/>
          </p:cNvCxnSpPr>
          <p:nvPr/>
        </p:nvCxnSpPr>
        <p:spPr>
          <a:xfrm>
            <a:off x="8107129" y="5738206"/>
            <a:ext cx="1172942" cy="248937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F326B709-5CE6-49B9-14E5-3202439478D8}"/>
              </a:ext>
            </a:extLst>
          </p:cNvPr>
          <p:cNvCxnSpPr>
            <a:cxnSpLocks/>
          </p:cNvCxnSpPr>
          <p:nvPr/>
        </p:nvCxnSpPr>
        <p:spPr>
          <a:xfrm flipH="1" flipV="1">
            <a:off x="7394945" y="2358510"/>
            <a:ext cx="395964" cy="508540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47B580E7-CF9F-4251-F044-47D0319B5F30}"/>
              </a:ext>
            </a:extLst>
          </p:cNvPr>
          <p:cNvCxnSpPr>
            <a:cxnSpLocks/>
          </p:cNvCxnSpPr>
          <p:nvPr/>
        </p:nvCxnSpPr>
        <p:spPr>
          <a:xfrm flipH="1" flipV="1">
            <a:off x="8961659" y="1575534"/>
            <a:ext cx="51710" cy="875132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B35C0277-BA72-6929-458C-94E5B9FC84CB}"/>
              </a:ext>
            </a:extLst>
          </p:cNvPr>
          <p:cNvCxnSpPr>
            <a:cxnSpLocks/>
          </p:cNvCxnSpPr>
          <p:nvPr/>
        </p:nvCxnSpPr>
        <p:spPr>
          <a:xfrm flipV="1">
            <a:off x="7375061" y="1887236"/>
            <a:ext cx="0" cy="424543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0C634F63-AABC-4300-CE4E-44B5CFA03E24}"/>
              </a:ext>
            </a:extLst>
          </p:cNvPr>
          <p:cNvCxnSpPr>
            <a:cxnSpLocks/>
          </p:cNvCxnSpPr>
          <p:nvPr/>
        </p:nvCxnSpPr>
        <p:spPr>
          <a:xfrm flipH="1">
            <a:off x="7375061" y="1415023"/>
            <a:ext cx="631379" cy="472213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4E7F92B0-145D-E929-97C6-F58CC11DE8D5}"/>
              </a:ext>
            </a:extLst>
          </p:cNvPr>
          <p:cNvCxnSpPr>
            <a:cxnSpLocks/>
          </p:cNvCxnSpPr>
          <p:nvPr/>
        </p:nvCxnSpPr>
        <p:spPr>
          <a:xfrm flipH="1" flipV="1">
            <a:off x="8009155" y="1415023"/>
            <a:ext cx="944344" cy="191400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F5EC890D-91A5-E6E5-03A0-12D2C783C4E0}"/>
              </a:ext>
            </a:extLst>
          </p:cNvPr>
          <p:cNvCxnSpPr>
            <a:cxnSpLocks/>
          </p:cNvCxnSpPr>
          <p:nvPr/>
        </p:nvCxnSpPr>
        <p:spPr>
          <a:xfrm flipH="1">
            <a:off x="8929004" y="1393371"/>
            <a:ext cx="889915" cy="231745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682F66C8-6ABE-FD6F-C9D0-C7F050983C08}"/>
              </a:ext>
            </a:extLst>
          </p:cNvPr>
          <p:cNvCxnSpPr>
            <a:cxnSpLocks/>
          </p:cNvCxnSpPr>
          <p:nvPr/>
        </p:nvCxnSpPr>
        <p:spPr>
          <a:xfrm flipH="1">
            <a:off x="9857014" y="2412534"/>
            <a:ext cx="530667" cy="343147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ABB66F4D-0B21-F219-E028-AD8E9C5D06EA}"/>
              </a:ext>
            </a:extLst>
          </p:cNvPr>
          <p:cNvCxnSpPr>
            <a:cxnSpLocks/>
          </p:cNvCxnSpPr>
          <p:nvPr/>
        </p:nvCxnSpPr>
        <p:spPr>
          <a:xfrm flipV="1">
            <a:off x="10406735" y="1960206"/>
            <a:ext cx="108856" cy="446315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C337F129-C8C1-5E69-8B37-CC96029CE6DD}"/>
              </a:ext>
            </a:extLst>
          </p:cNvPr>
          <p:cNvCxnSpPr>
            <a:cxnSpLocks/>
          </p:cNvCxnSpPr>
          <p:nvPr/>
        </p:nvCxnSpPr>
        <p:spPr>
          <a:xfrm flipH="1" flipV="1">
            <a:off x="9799869" y="1404405"/>
            <a:ext cx="683067" cy="552760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3CF01B5B-CA3E-509C-99BA-8AC469EBAEE6}"/>
              </a:ext>
            </a:extLst>
          </p:cNvPr>
          <p:cNvCxnSpPr>
            <a:cxnSpLocks/>
          </p:cNvCxnSpPr>
          <p:nvPr/>
        </p:nvCxnSpPr>
        <p:spPr>
          <a:xfrm flipH="1" flipV="1">
            <a:off x="10096502" y="4028019"/>
            <a:ext cx="642253" cy="606851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4EF24EC3-49CB-B55E-4C07-F4C2F214084E}"/>
              </a:ext>
            </a:extLst>
          </p:cNvPr>
          <p:cNvCxnSpPr>
            <a:cxnSpLocks/>
          </p:cNvCxnSpPr>
          <p:nvPr/>
        </p:nvCxnSpPr>
        <p:spPr>
          <a:xfrm flipH="1">
            <a:off x="9737269" y="5083628"/>
            <a:ext cx="1001487" cy="93247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7C482FF7-464B-08D2-23F7-BB88B386FAA4}"/>
              </a:ext>
            </a:extLst>
          </p:cNvPr>
          <p:cNvCxnSpPr>
            <a:cxnSpLocks/>
          </p:cNvCxnSpPr>
          <p:nvPr/>
        </p:nvCxnSpPr>
        <p:spPr>
          <a:xfrm>
            <a:off x="10714262" y="4599297"/>
            <a:ext cx="48987" cy="530954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6CF1122E-267B-2B1F-DE88-30C80C53E365}"/>
              </a:ext>
            </a:extLst>
          </p:cNvPr>
          <p:cNvCxnSpPr>
            <a:cxnSpLocks/>
          </p:cNvCxnSpPr>
          <p:nvPr/>
        </p:nvCxnSpPr>
        <p:spPr>
          <a:xfrm>
            <a:off x="10888429" y="3579261"/>
            <a:ext cx="713007" cy="310993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86C6DE80-B3A0-49A6-E8BF-B1187F685A18}"/>
              </a:ext>
            </a:extLst>
          </p:cNvPr>
          <p:cNvCxnSpPr>
            <a:cxnSpLocks/>
          </p:cNvCxnSpPr>
          <p:nvPr/>
        </p:nvCxnSpPr>
        <p:spPr>
          <a:xfrm flipH="1">
            <a:off x="10714262" y="4521379"/>
            <a:ext cx="700762" cy="121380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06A30D97-9A24-57A3-6266-A69700057FB1}"/>
              </a:ext>
            </a:extLst>
          </p:cNvPr>
          <p:cNvCxnSpPr>
            <a:cxnSpLocks/>
          </p:cNvCxnSpPr>
          <p:nvPr/>
        </p:nvCxnSpPr>
        <p:spPr>
          <a:xfrm flipH="1">
            <a:off x="11408213" y="3890832"/>
            <a:ext cx="193223" cy="630547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6" name="Oval 245">
            <a:extLst>
              <a:ext uri="{FF2B5EF4-FFF2-40B4-BE49-F238E27FC236}">
                <a16:creationId xmlns:a16="http://schemas.microsoft.com/office/drawing/2014/main" id="{085CBF74-9C2F-5F42-90E7-D1875A6A5EE1}"/>
              </a:ext>
            </a:extLst>
          </p:cNvPr>
          <p:cNvSpPr/>
          <p:nvPr/>
        </p:nvSpPr>
        <p:spPr>
          <a:xfrm>
            <a:off x="8059842" y="1960074"/>
            <a:ext cx="217037" cy="215471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Oval 246">
            <a:extLst>
              <a:ext uri="{FF2B5EF4-FFF2-40B4-BE49-F238E27FC236}">
                <a16:creationId xmlns:a16="http://schemas.microsoft.com/office/drawing/2014/main" id="{3C25768A-08AC-0D0A-C43D-19F272032AF5}"/>
              </a:ext>
            </a:extLst>
          </p:cNvPr>
          <p:cNvSpPr/>
          <p:nvPr/>
        </p:nvSpPr>
        <p:spPr>
          <a:xfrm>
            <a:off x="9746113" y="3557569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8" name="TextBox 247">
                <a:extLst>
                  <a:ext uri="{FF2B5EF4-FFF2-40B4-BE49-F238E27FC236}">
                    <a16:creationId xmlns:a16="http://schemas.microsoft.com/office/drawing/2014/main" id="{46D818AE-BDE6-9213-9C40-80E272A49C8D}"/>
                  </a:ext>
                </a:extLst>
              </p:cNvPr>
              <p:cNvSpPr txBox="1"/>
              <p:nvPr/>
            </p:nvSpPr>
            <p:spPr>
              <a:xfrm>
                <a:off x="9145360" y="3229167"/>
                <a:ext cx="3483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8" name="TextBox 247">
                <a:extLst>
                  <a:ext uri="{FF2B5EF4-FFF2-40B4-BE49-F238E27FC236}">
                    <a16:creationId xmlns:a16="http://schemas.microsoft.com/office/drawing/2014/main" id="{46D818AE-BDE6-9213-9C40-80E272A49C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5360" y="3229167"/>
                <a:ext cx="348349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9" name="TextBox 248">
                <a:extLst>
                  <a:ext uri="{FF2B5EF4-FFF2-40B4-BE49-F238E27FC236}">
                    <a16:creationId xmlns:a16="http://schemas.microsoft.com/office/drawing/2014/main" id="{A2A55A7C-2C49-6A3E-3BDD-5E4CF0CD1F25}"/>
                  </a:ext>
                </a:extLst>
              </p:cNvPr>
              <p:cNvSpPr txBox="1"/>
              <p:nvPr/>
            </p:nvSpPr>
            <p:spPr>
              <a:xfrm>
                <a:off x="8074460" y="2069739"/>
                <a:ext cx="3483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9" name="TextBox 248">
                <a:extLst>
                  <a:ext uri="{FF2B5EF4-FFF2-40B4-BE49-F238E27FC236}">
                    <a16:creationId xmlns:a16="http://schemas.microsoft.com/office/drawing/2014/main" id="{A2A55A7C-2C49-6A3E-3BDD-5E4CF0CD1F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4460" y="2069739"/>
                <a:ext cx="348349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6" name="Oval 255">
            <a:extLst>
              <a:ext uri="{FF2B5EF4-FFF2-40B4-BE49-F238E27FC236}">
                <a16:creationId xmlns:a16="http://schemas.microsoft.com/office/drawing/2014/main" id="{B1249160-6E6D-9A07-CA31-F32368485225}"/>
              </a:ext>
            </a:extLst>
          </p:cNvPr>
          <p:cNvSpPr/>
          <p:nvPr/>
        </p:nvSpPr>
        <p:spPr>
          <a:xfrm>
            <a:off x="8558890" y="1817957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7" name="TextBox 256">
                <a:extLst>
                  <a:ext uri="{FF2B5EF4-FFF2-40B4-BE49-F238E27FC236}">
                    <a16:creationId xmlns:a16="http://schemas.microsoft.com/office/drawing/2014/main" id="{23157AD9-EFED-6870-7D53-F7D4090B3D8C}"/>
                  </a:ext>
                </a:extLst>
              </p:cNvPr>
              <p:cNvSpPr txBox="1"/>
              <p:nvPr/>
            </p:nvSpPr>
            <p:spPr>
              <a:xfrm>
                <a:off x="9606631" y="2015969"/>
                <a:ext cx="3483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7" name="TextBox 256">
                <a:extLst>
                  <a:ext uri="{FF2B5EF4-FFF2-40B4-BE49-F238E27FC236}">
                    <a16:creationId xmlns:a16="http://schemas.microsoft.com/office/drawing/2014/main" id="{23157AD9-EFED-6870-7D53-F7D4090B3D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6631" y="2015969"/>
                <a:ext cx="348349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8" name="Oval 257">
            <a:extLst>
              <a:ext uri="{FF2B5EF4-FFF2-40B4-BE49-F238E27FC236}">
                <a16:creationId xmlns:a16="http://schemas.microsoft.com/office/drawing/2014/main" id="{08344E0B-7556-2A42-B58D-D69838CDB413}"/>
              </a:ext>
            </a:extLst>
          </p:cNvPr>
          <p:cNvSpPr/>
          <p:nvPr/>
        </p:nvSpPr>
        <p:spPr>
          <a:xfrm>
            <a:off x="10980216" y="2997046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9" name="TextBox 258">
                <a:extLst>
                  <a:ext uri="{FF2B5EF4-FFF2-40B4-BE49-F238E27FC236}">
                    <a16:creationId xmlns:a16="http://schemas.microsoft.com/office/drawing/2014/main" id="{DF07213F-67C2-21DF-6901-00127070D53E}"/>
                  </a:ext>
                </a:extLst>
              </p:cNvPr>
              <p:cNvSpPr txBox="1"/>
              <p:nvPr/>
            </p:nvSpPr>
            <p:spPr>
              <a:xfrm>
                <a:off x="10440071" y="3059668"/>
                <a:ext cx="3483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9" name="TextBox 258">
                <a:extLst>
                  <a:ext uri="{FF2B5EF4-FFF2-40B4-BE49-F238E27FC236}">
                    <a16:creationId xmlns:a16="http://schemas.microsoft.com/office/drawing/2014/main" id="{DF07213F-67C2-21DF-6901-00127070D5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0071" y="3059668"/>
                <a:ext cx="348349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0" name="Oval 269">
            <a:extLst>
              <a:ext uri="{FF2B5EF4-FFF2-40B4-BE49-F238E27FC236}">
                <a16:creationId xmlns:a16="http://schemas.microsoft.com/office/drawing/2014/main" id="{C2402C78-D26C-F285-7984-05671AE104A0}"/>
              </a:ext>
            </a:extLst>
          </p:cNvPr>
          <p:cNvSpPr/>
          <p:nvPr/>
        </p:nvSpPr>
        <p:spPr>
          <a:xfrm>
            <a:off x="10381551" y="4841783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1" name="TextBox 270">
                <a:extLst>
                  <a:ext uri="{FF2B5EF4-FFF2-40B4-BE49-F238E27FC236}">
                    <a16:creationId xmlns:a16="http://schemas.microsoft.com/office/drawing/2014/main" id="{8412DE94-61E5-46E6-391C-37200FCBC036}"/>
                  </a:ext>
                </a:extLst>
              </p:cNvPr>
              <p:cNvSpPr txBox="1"/>
              <p:nvPr/>
            </p:nvSpPr>
            <p:spPr>
              <a:xfrm>
                <a:off x="9824353" y="4565461"/>
                <a:ext cx="3483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1" name="TextBox 270">
                <a:extLst>
                  <a:ext uri="{FF2B5EF4-FFF2-40B4-BE49-F238E27FC236}">
                    <a16:creationId xmlns:a16="http://schemas.microsoft.com/office/drawing/2014/main" id="{8412DE94-61E5-46E6-391C-37200FCBC0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24353" y="4565461"/>
                <a:ext cx="348349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4" name="Oval 273">
            <a:extLst>
              <a:ext uri="{FF2B5EF4-FFF2-40B4-BE49-F238E27FC236}">
                <a16:creationId xmlns:a16="http://schemas.microsoft.com/office/drawing/2014/main" id="{7DFF188E-B1FA-9312-29B2-F06227F69314}"/>
              </a:ext>
            </a:extLst>
          </p:cNvPr>
          <p:cNvSpPr/>
          <p:nvPr/>
        </p:nvSpPr>
        <p:spPr>
          <a:xfrm>
            <a:off x="9134473" y="5627161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5" name="TextBox 274">
                <a:extLst>
                  <a:ext uri="{FF2B5EF4-FFF2-40B4-BE49-F238E27FC236}">
                    <a16:creationId xmlns:a16="http://schemas.microsoft.com/office/drawing/2014/main" id="{4D640B66-E9F1-26D6-A6E2-55F01D1C2B2B}"/>
                  </a:ext>
                </a:extLst>
              </p:cNvPr>
              <p:cNvSpPr txBox="1"/>
              <p:nvPr/>
            </p:nvSpPr>
            <p:spPr>
              <a:xfrm>
                <a:off x="8633745" y="4952729"/>
                <a:ext cx="3483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5" name="TextBox 274">
                <a:extLst>
                  <a:ext uri="{FF2B5EF4-FFF2-40B4-BE49-F238E27FC236}">
                    <a16:creationId xmlns:a16="http://schemas.microsoft.com/office/drawing/2014/main" id="{4D640B66-E9F1-26D6-A6E2-55F01D1C2B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3745" y="4952729"/>
                <a:ext cx="348349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6" name="Oval 275">
            <a:extLst>
              <a:ext uri="{FF2B5EF4-FFF2-40B4-BE49-F238E27FC236}">
                <a16:creationId xmlns:a16="http://schemas.microsoft.com/office/drawing/2014/main" id="{230E699C-B362-1033-D9D2-D3DEBAED1EAD}"/>
              </a:ext>
            </a:extLst>
          </p:cNvPr>
          <p:cNvSpPr/>
          <p:nvPr/>
        </p:nvSpPr>
        <p:spPr>
          <a:xfrm>
            <a:off x="7400921" y="4295143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7" name="TextBox 276">
                <a:extLst>
                  <a:ext uri="{FF2B5EF4-FFF2-40B4-BE49-F238E27FC236}">
                    <a16:creationId xmlns:a16="http://schemas.microsoft.com/office/drawing/2014/main" id="{A8A4B60E-47A3-CBE0-F0B8-B1B5B9EFE304}"/>
                  </a:ext>
                </a:extLst>
              </p:cNvPr>
              <p:cNvSpPr txBox="1"/>
              <p:nvPr/>
            </p:nvSpPr>
            <p:spPr>
              <a:xfrm>
                <a:off x="7588709" y="3781299"/>
                <a:ext cx="3483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7" name="TextBox 276">
                <a:extLst>
                  <a:ext uri="{FF2B5EF4-FFF2-40B4-BE49-F238E27FC236}">
                    <a16:creationId xmlns:a16="http://schemas.microsoft.com/office/drawing/2014/main" id="{A8A4B60E-47A3-CBE0-F0B8-B1B5B9EFE3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8709" y="3781299"/>
                <a:ext cx="348349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456A32B-180D-56CD-07F6-85BE9F92BC03}"/>
              </a:ext>
            </a:extLst>
          </p:cNvPr>
          <p:cNvCxnSpPr>
            <a:cxnSpLocks/>
          </p:cNvCxnSpPr>
          <p:nvPr/>
        </p:nvCxnSpPr>
        <p:spPr>
          <a:xfrm flipV="1">
            <a:off x="9146720" y="4007413"/>
            <a:ext cx="1019171" cy="60715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5D408815-72DF-5F2F-98E6-BF063F1CC08B}"/>
              </a:ext>
            </a:extLst>
          </p:cNvPr>
          <p:cNvCxnSpPr>
            <a:cxnSpLocks/>
          </p:cNvCxnSpPr>
          <p:nvPr/>
        </p:nvCxnSpPr>
        <p:spPr>
          <a:xfrm flipV="1">
            <a:off x="10888429" y="3306380"/>
            <a:ext cx="329302" cy="302627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241CFBB1-1F49-A5CF-7E9D-440B3F196CAB}"/>
              </a:ext>
            </a:extLst>
          </p:cNvPr>
          <p:cNvCxnSpPr>
            <a:cxnSpLocks/>
          </p:cNvCxnSpPr>
          <p:nvPr/>
        </p:nvCxnSpPr>
        <p:spPr>
          <a:xfrm flipH="1" flipV="1">
            <a:off x="10406735" y="2384212"/>
            <a:ext cx="810996" cy="371469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A4753D8D-2398-E5BC-C06C-84DDBC57CC68}"/>
              </a:ext>
            </a:extLst>
          </p:cNvPr>
          <p:cNvCxnSpPr>
            <a:cxnSpLocks/>
          </p:cNvCxnSpPr>
          <p:nvPr/>
        </p:nvCxnSpPr>
        <p:spPr>
          <a:xfrm flipV="1">
            <a:off x="11217731" y="2721627"/>
            <a:ext cx="0" cy="565888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Oval 90">
            <a:extLst>
              <a:ext uri="{FF2B5EF4-FFF2-40B4-BE49-F238E27FC236}">
                <a16:creationId xmlns:a16="http://schemas.microsoft.com/office/drawing/2014/main" id="{8B9C6591-7EE8-B6A9-42A8-5A003745C6AF}"/>
              </a:ext>
            </a:extLst>
          </p:cNvPr>
          <p:cNvSpPr/>
          <p:nvPr/>
        </p:nvSpPr>
        <p:spPr>
          <a:xfrm>
            <a:off x="11348340" y="4078029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C0C91855-B1F1-77EF-4FBE-381B8BA75104}"/>
                  </a:ext>
                </a:extLst>
              </p:cNvPr>
              <p:cNvSpPr txBox="1"/>
              <p:nvPr/>
            </p:nvSpPr>
            <p:spPr>
              <a:xfrm>
                <a:off x="10810178" y="4082712"/>
                <a:ext cx="3483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C0C91855-B1F1-77EF-4FBE-381B8BA751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10178" y="4082712"/>
                <a:ext cx="348349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8" name="Oval 107">
            <a:extLst>
              <a:ext uri="{FF2B5EF4-FFF2-40B4-BE49-F238E27FC236}">
                <a16:creationId xmlns:a16="http://schemas.microsoft.com/office/drawing/2014/main" id="{BD730551-007B-5541-47F3-144EB3DC9FE5}"/>
              </a:ext>
            </a:extLst>
          </p:cNvPr>
          <p:cNvSpPr/>
          <p:nvPr/>
        </p:nvSpPr>
        <p:spPr>
          <a:xfrm>
            <a:off x="9588941" y="1924725"/>
            <a:ext cx="217037" cy="215471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D743551B-0610-5473-EFC6-5A023C445D4C}"/>
              </a:ext>
            </a:extLst>
          </p:cNvPr>
          <p:cNvSpPr/>
          <p:nvPr/>
        </p:nvSpPr>
        <p:spPr>
          <a:xfrm>
            <a:off x="10368971" y="2999122"/>
            <a:ext cx="217037" cy="215471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6A7A0CCB-5CDF-6FD6-B2CF-428086292AB3}"/>
              </a:ext>
            </a:extLst>
          </p:cNvPr>
          <p:cNvSpPr/>
          <p:nvPr/>
        </p:nvSpPr>
        <p:spPr>
          <a:xfrm>
            <a:off x="9103519" y="3132539"/>
            <a:ext cx="217037" cy="215471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499AD908-3AD7-9C40-268F-D60047EF2615}"/>
              </a:ext>
            </a:extLst>
          </p:cNvPr>
          <p:cNvSpPr/>
          <p:nvPr/>
        </p:nvSpPr>
        <p:spPr>
          <a:xfrm>
            <a:off x="7575762" y="3641436"/>
            <a:ext cx="217037" cy="215471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2B2A2033-4AEA-684D-874C-EE9F19011C6E}"/>
              </a:ext>
            </a:extLst>
          </p:cNvPr>
          <p:cNvSpPr/>
          <p:nvPr/>
        </p:nvSpPr>
        <p:spPr>
          <a:xfrm>
            <a:off x="8655485" y="4825772"/>
            <a:ext cx="217037" cy="215471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4DF1808C-2F92-D2E2-ED1D-A865A6983634}"/>
              </a:ext>
            </a:extLst>
          </p:cNvPr>
          <p:cNvSpPr/>
          <p:nvPr/>
        </p:nvSpPr>
        <p:spPr>
          <a:xfrm>
            <a:off x="9799869" y="4445370"/>
            <a:ext cx="217037" cy="215471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8BAA169E-B15E-C0FE-CD8D-7E7E0F25BFC3}"/>
              </a:ext>
            </a:extLst>
          </p:cNvPr>
          <p:cNvSpPr/>
          <p:nvPr/>
        </p:nvSpPr>
        <p:spPr>
          <a:xfrm>
            <a:off x="10886317" y="3972531"/>
            <a:ext cx="217037" cy="215471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88AF10A-81B2-0F16-FB19-3E33A0C7DC5A}"/>
              </a:ext>
            </a:extLst>
          </p:cNvPr>
          <p:cNvSpPr/>
          <p:nvPr/>
        </p:nvSpPr>
        <p:spPr>
          <a:xfrm>
            <a:off x="7569278" y="2089234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D397977-0E9C-7499-85F5-CEECDA3B0E33}"/>
              </a:ext>
            </a:extLst>
          </p:cNvPr>
          <p:cNvSpPr/>
          <p:nvPr/>
        </p:nvSpPr>
        <p:spPr>
          <a:xfrm>
            <a:off x="7920715" y="2572336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A83F546-9D57-A878-E031-180EB8B99F26}"/>
              </a:ext>
            </a:extLst>
          </p:cNvPr>
          <p:cNvSpPr/>
          <p:nvPr/>
        </p:nvSpPr>
        <p:spPr>
          <a:xfrm>
            <a:off x="8571471" y="2394242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CB74E60-ACEC-B961-CC82-8EFA591D03D4}"/>
              </a:ext>
            </a:extLst>
          </p:cNvPr>
          <p:cNvSpPr/>
          <p:nvPr/>
        </p:nvSpPr>
        <p:spPr>
          <a:xfrm>
            <a:off x="9222227" y="2216148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5008E9E-8052-9E8E-DC78-2C8A7B8C9F89}"/>
              </a:ext>
            </a:extLst>
          </p:cNvPr>
          <p:cNvSpPr/>
          <p:nvPr/>
        </p:nvSpPr>
        <p:spPr>
          <a:xfrm>
            <a:off x="9872983" y="2038054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90FB4EA-44B6-705E-A130-CB740BEAD86D}"/>
              </a:ext>
            </a:extLst>
          </p:cNvPr>
          <p:cNvSpPr/>
          <p:nvPr/>
        </p:nvSpPr>
        <p:spPr>
          <a:xfrm>
            <a:off x="8074460" y="1533821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2823BEA-BE11-1463-085F-8DA7A43E8EA2}"/>
              </a:ext>
            </a:extLst>
          </p:cNvPr>
          <p:cNvSpPr/>
          <p:nvPr/>
        </p:nvSpPr>
        <p:spPr>
          <a:xfrm>
            <a:off x="9402536" y="1712802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A3B92A5-E7DC-BBD9-DA69-39141CEC5527}"/>
              </a:ext>
            </a:extLst>
          </p:cNvPr>
          <p:cNvSpPr/>
          <p:nvPr/>
        </p:nvSpPr>
        <p:spPr>
          <a:xfrm>
            <a:off x="9805303" y="2451441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CD1B806-9052-CBEF-F825-DB3CD32CAAEA}"/>
              </a:ext>
            </a:extLst>
          </p:cNvPr>
          <p:cNvSpPr/>
          <p:nvPr/>
        </p:nvSpPr>
        <p:spPr>
          <a:xfrm>
            <a:off x="10208070" y="3190080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9088A66-9A18-97BD-56AF-5DD6390C61F4}"/>
              </a:ext>
            </a:extLst>
          </p:cNvPr>
          <p:cNvSpPr/>
          <p:nvPr/>
        </p:nvSpPr>
        <p:spPr>
          <a:xfrm>
            <a:off x="10452991" y="2751735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EF906F3-8400-7085-1D54-41A09355BE82}"/>
              </a:ext>
            </a:extLst>
          </p:cNvPr>
          <p:cNvSpPr/>
          <p:nvPr/>
        </p:nvSpPr>
        <p:spPr>
          <a:xfrm>
            <a:off x="10605391" y="2904135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D0D2017-6704-A962-049C-4809BEF98E34}"/>
              </a:ext>
            </a:extLst>
          </p:cNvPr>
          <p:cNvSpPr/>
          <p:nvPr/>
        </p:nvSpPr>
        <p:spPr>
          <a:xfrm>
            <a:off x="10236911" y="3648116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6B1FA05-21D1-411E-4940-3DA1660D6F32}"/>
              </a:ext>
            </a:extLst>
          </p:cNvPr>
          <p:cNvSpPr/>
          <p:nvPr/>
        </p:nvSpPr>
        <p:spPr>
          <a:xfrm>
            <a:off x="9313274" y="3843275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637383F-EEA5-5D63-D6F3-F541EEC4ECDE}"/>
              </a:ext>
            </a:extLst>
          </p:cNvPr>
          <p:cNvSpPr/>
          <p:nvPr/>
        </p:nvSpPr>
        <p:spPr>
          <a:xfrm>
            <a:off x="8849362" y="3372191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AF2D937C-5480-15B2-1ACF-A2DA3EDF5E6E}"/>
              </a:ext>
            </a:extLst>
          </p:cNvPr>
          <p:cNvSpPr/>
          <p:nvPr/>
        </p:nvSpPr>
        <p:spPr>
          <a:xfrm>
            <a:off x="8871047" y="2853895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CC2EDE76-3725-0375-020C-08CF648E6D74}"/>
              </a:ext>
            </a:extLst>
          </p:cNvPr>
          <p:cNvSpPr/>
          <p:nvPr/>
        </p:nvSpPr>
        <p:spPr>
          <a:xfrm>
            <a:off x="8776819" y="2139895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0986BA2-1B85-E996-AFB3-490D9640A3EB}"/>
              </a:ext>
            </a:extLst>
          </p:cNvPr>
          <p:cNvSpPr/>
          <p:nvPr/>
        </p:nvSpPr>
        <p:spPr>
          <a:xfrm>
            <a:off x="9328242" y="3037811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89B937FC-F32E-840A-7A4D-910868BDBB07}"/>
              </a:ext>
            </a:extLst>
          </p:cNvPr>
          <p:cNvSpPr/>
          <p:nvPr/>
        </p:nvSpPr>
        <p:spPr>
          <a:xfrm>
            <a:off x="9635229" y="3206759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4631B2B3-4195-BFC4-10A1-D91EF7E9AE4A}"/>
              </a:ext>
            </a:extLst>
          </p:cNvPr>
          <p:cNvSpPr/>
          <p:nvPr/>
        </p:nvSpPr>
        <p:spPr>
          <a:xfrm>
            <a:off x="9026987" y="3763135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20EB3C84-128B-A5B0-0942-EAC0E53CB24C}"/>
              </a:ext>
            </a:extLst>
          </p:cNvPr>
          <p:cNvSpPr/>
          <p:nvPr/>
        </p:nvSpPr>
        <p:spPr>
          <a:xfrm>
            <a:off x="8189853" y="3132539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3FA9E7C3-2160-34FB-D8F5-54CC226C7369}"/>
              </a:ext>
            </a:extLst>
          </p:cNvPr>
          <p:cNvSpPr/>
          <p:nvPr/>
        </p:nvSpPr>
        <p:spPr>
          <a:xfrm>
            <a:off x="9840680" y="1688100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AE8A4FFF-7480-8539-775A-F9D74FEA5697}"/>
              </a:ext>
            </a:extLst>
          </p:cNvPr>
          <p:cNvSpPr/>
          <p:nvPr/>
        </p:nvSpPr>
        <p:spPr>
          <a:xfrm>
            <a:off x="8169713" y="3533017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3181AD4C-4D05-01FB-70E0-55594535FA60}"/>
              </a:ext>
            </a:extLst>
          </p:cNvPr>
          <p:cNvSpPr/>
          <p:nvPr/>
        </p:nvSpPr>
        <p:spPr>
          <a:xfrm>
            <a:off x="7599214" y="3255862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38B4ADF9-263A-B621-F09E-3D2C6A64879B}"/>
              </a:ext>
            </a:extLst>
          </p:cNvPr>
          <p:cNvSpPr/>
          <p:nvPr/>
        </p:nvSpPr>
        <p:spPr>
          <a:xfrm>
            <a:off x="7071957" y="3751414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CF577902-8A60-2D67-F0B1-E74481DE1DF7}"/>
              </a:ext>
            </a:extLst>
          </p:cNvPr>
          <p:cNvSpPr/>
          <p:nvPr/>
        </p:nvSpPr>
        <p:spPr>
          <a:xfrm>
            <a:off x="7224357" y="3903814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22131981-8D76-913E-77A4-7795B6104932}"/>
              </a:ext>
            </a:extLst>
          </p:cNvPr>
          <p:cNvSpPr/>
          <p:nvPr/>
        </p:nvSpPr>
        <p:spPr>
          <a:xfrm>
            <a:off x="8066628" y="4023620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737ABEF5-2F2F-8C8A-1C8C-97A7B69888C0}"/>
              </a:ext>
            </a:extLst>
          </p:cNvPr>
          <p:cNvSpPr/>
          <p:nvPr/>
        </p:nvSpPr>
        <p:spPr>
          <a:xfrm>
            <a:off x="8696866" y="4048172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AA8F44A5-7E9F-2F13-1DD3-B2B20EA8F864}"/>
              </a:ext>
            </a:extLst>
          </p:cNvPr>
          <p:cNvSpPr/>
          <p:nvPr/>
        </p:nvSpPr>
        <p:spPr>
          <a:xfrm>
            <a:off x="9743533" y="4923252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2656A231-01C8-53AC-6D3D-F21CC3DBE0EA}"/>
              </a:ext>
            </a:extLst>
          </p:cNvPr>
          <p:cNvSpPr/>
          <p:nvPr/>
        </p:nvSpPr>
        <p:spPr>
          <a:xfrm>
            <a:off x="8939907" y="4379911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AF775CFB-0672-61C7-C886-827BCCBE3F93}"/>
              </a:ext>
            </a:extLst>
          </p:cNvPr>
          <p:cNvSpPr/>
          <p:nvPr/>
        </p:nvSpPr>
        <p:spPr>
          <a:xfrm>
            <a:off x="8552710" y="4687098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182C3137-388B-B6EF-2583-E4CA1C8534FE}"/>
              </a:ext>
            </a:extLst>
          </p:cNvPr>
          <p:cNvSpPr/>
          <p:nvPr/>
        </p:nvSpPr>
        <p:spPr>
          <a:xfrm>
            <a:off x="8184962" y="4684120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70B57665-FEAC-B1C0-8726-265AE581A8ED}"/>
              </a:ext>
            </a:extLst>
          </p:cNvPr>
          <p:cNvSpPr/>
          <p:nvPr/>
        </p:nvSpPr>
        <p:spPr>
          <a:xfrm>
            <a:off x="8305775" y="5088292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8B35CF8D-446D-B196-FBAB-B45C20EAD7B1}"/>
              </a:ext>
            </a:extLst>
          </p:cNvPr>
          <p:cNvSpPr/>
          <p:nvPr/>
        </p:nvSpPr>
        <p:spPr>
          <a:xfrm>
            <a:off x="8426588" y="5492464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F5B073DC-C11A-F842-5461-122A271F4F1A}"/>
              </a:ext>
            </a:extLst>
          </p:cNvPr>
          <p:cNvSpPr/>
          <p:nvPr/>
        </p:nvSpPr>
        <p:spPr>
          <a:xfrm>
            <a:off x="8513171" y="5578058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4FEC8267-F080-8245-4936-83BF5B91937A}"/>
              </a:ext>
            </a:extLst>
          </p:cNvPr>
          <p:cNvSpPr/>
          <p:nvPr/>
        </p:nvSpPr>
        <p:spPr>
          <a:xfrm>
            <a:off x="9229303" y="5146912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3990EFF5-3ED2-28C9-1B65-2B6156583E97}"/>
              </a:ext>
            </a:extLst>
          </p:cNvPr>
          <p:cNvSpPr/>
          <p:nvPr/>
        </p:nvSpPr>
        <p:spPr>
          <a:xfrm>
            <a:off x="9096642" y="4746302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09BAED21-2FB8-1261-5F0A-C5DFAA709388}"/>
              </a:ext>
            </a:extLst>
          </p:cNvPr>
          <p:cNvSpPr/>
          <p:nvPr/>
        </p:nvSpPr>
        <p:spPr>
          <a:xfrm>
            <a:off x="9483785" y="4300947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351F451C-F3F0-DD7A-48F0-FBE4DF78F9B9}"/>
              </a:ext>
            </a:extLst>
          </p:cNvPr>
          <p:cNvSpPr/>
          <p:nvPr/>
        </p:nvSpPr>
        <p:spPr>
          <a:xfrm>
            <a:off x="9870928" y="3855592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24DDE9E4-987D-5CF0-E7F2-A0F7EC4A4B9B}"/>
              </a:ext>
            </a:extLst>
          </p:cNvPr>
          <p:cNvSpPr/>
          <p:nvPr/>
        </p:nvSpPr>
        <p:spPr>
          <a:xfrm>
            <a:off x="10222224" y="4606741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9D18E395-3CBD-FD9F-1B1C-F7107DD9E288}"/>
              </a:ext>
            </a:extLst>
          </p:cNvPr>
          <p:cNvSpPr/>
          <p:nvPr/>
        </p:nvSpPr>
        <p:spPr>
          <a:xfrm>
            <a:off x="10700915" y="4290230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D977EBBF-7F6D-E0AB-C775-44E61957A26E}"/>
              </a:ext>
            </a:extLst>
          </p:cNvPr>
          <p:cNvSpPr/>
          <p:nvPr/>
        </p:nvSpPr>
        <p:spPr>
          <a:xfrm>
            <a:off x="11179606" y="3973719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DCBDBA2E-1576-0BDA-9154-EC85618F9031}"/>
              </a:ext>
            </a:extLst>
          </p:cNvPr>
          <p:cNvSpPr/>
          <p:nvPr/>
        </p:nvSpPr>
        <p:spPr>
          <a:xfrm>
            <a:off x="9952808" y="2855178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F74D916B-51AE-253E-D04D-CAE460AB938E}"/>
              </a:ext>
            </a:extLst>
          </p:cNvPr>
          <p:cNvSpPr/>
          <p:nvPr/>
        </p:nvSpPr>
        <p:spPr>
          <a:xfrm>
            <a:off x="9856993" y="4268157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6BFDE846-CBC5-1DBE-DB0C-5B1B365E7C82}"/>
              </a:ext>
            </a:extLst>
          </p:cNvPr>
          <p:cNvSpPr/>
          <p:nvPr/>
        </p:nvSpPr>
        <p:spPr>
          <a:xfrm>
            <a:off x="10009393" y="4420557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F3A1392C-6332-11AA-2437-472461D36934}"/>
              </a:ext>
            </a:extLst>
          </p:cNvPr>
          <p:cNvSpPr/>
          <p:nvPr/>
        </p:nvSpPr>
        <p:spPr>
          <a:xfrm>
            <a:off x="10087556" y="4358548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1F165F1C-55EE-9B77-2ABB-036D7828C4BA}"/>
              </a:ext>
            </a:extLst>
          </p:cNvPr>
          <p:cNvSpPr/>
          <p:nvPr/>
        </p:nvSpPr>
        <p:spPr>
          <a:xfrm>
            <a:off x="10541443" y="4009272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5CABC493-2AB3-2F85-7D6B-6AA27950FD1C}"/>
              </a:ext>
            </a:extLst>
          </p:cNvPr>
          <p:cNvSpPr/>
          <p:nvPr/>
        </p:nvSpPr>
        <p:spPr>
          <a:xfrm>
            <a:off x="10843317" y="3796580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0D0AFFC2-9313-9E0A-7AA7-89DCD0249E41}"/>
              </a:ext>
            </a:extLst>
          </p:cNvPr>
          <p:cNvSpPr/>
          <p:nvPr/>
        </p:nvSpPr>
        <p:spPr>
          <a:xfrm>
            <a:off x="11199213" y="4331444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0B030F98-DE68-DB38-E56E-7FF93E317CA9}"/>
              </a:ext>
            </a:extLst>
          </p:cNvPr>
          <p:cNvSpPr/>
          <p:nvPr/>
        </p:nvSpPr>
        <p:spPr>
          <a:xfrm>
            <a:off x="8644198" y="3226381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9EEC0EE8-3F24-3BB5-15E4-C7B8CCF8FDF8}"/>
              </a:ext>
            </a:extLst>
          </p:cNvPr>
          <p:cNvSpPr/>
          <p:nvPr/>
        </p:nvSpPr>
        <p:spPr>
          <a:xfrm>
            <a:off x="7819883" y="2316802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D686CE40-0330-E96A-94E0-A032A497776B}"/>
              </a:ext>
            </a:extLst>
          </p:cNvPr>
          <p:cNvSpPr/>
          <p:nvPr/>
        </p:nvSpPr>
        <p:spPr>
          <a:xfrm>
            <a:off x="10180194" y="2081333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B687A99A-2418-5DD8-E073-61D55B8686D8}"/>
              </a:ext>
            </a:extLst>
          </p:cNvPr>
          <p:cNvSpPr/>
          <p:nvPr/>
        </p:nvSpPr>
        <p:spPr>
          <a:xfrm>
            <a:off x="9240876" y="2735072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4F47A902-991C-477D-538A-2F45A74D0B61}"/>
              </a:ext>
            </a:extLst>
          </p:cNvPr>
          <p:cNvSpPr/>
          <p:nvPr/>
        </p:nvSpPr>
        <p:spPr>
          <a:xfrm>
            <a:off x="7876484" y="3312754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B3BA6745-8CF8-96CE-1388-733385464F2D}"/>
              </a:ext>
            </a:extLst>
          </p:cNvPr>
          <p:cNvSpPr/>
          <p:nvPr/>
        </p:nvSpPr>
        <p:spPr>
          <a:xfrm>
            <a:off x="8600943" y="4331215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57A89107-E09B-8CFB-EB21-0B88EBC08AB3}"/>
              </a:ext>
            </a:extLst>
          </p:cNvPr>
          <p:cNvSpPr/>
          <p:nvPr/>
        </p:nvSpPr>
        <p:spPr>
          <a:xfrm>
            <a:off x="8929004" y="5448183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09D841EA-9775-D0F6-0F01-4EAAF0A8E5C7}"/>
              </a:ext>
            </a:extLst>
          </p:cNvPr>
          <p:cNvSpPr/>
          <p:nvPr/>
        </p:nvSpPr>
        <p:spPr>
          <a:xfrm>
            <a:off x="10465689" y="3481692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C55419E4-C301-34E3-2DCF-1F79D51E4307}"/>
              </a:ext>
            </a:extLst>
          </p:cNvPr>
          <p:cNvSpPr/>
          <p:nvPr/>
        </p:nvSpPr>
        <p:spPr>
          <a:xfrm>
            <a:off x="9212037" y="1966866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EEB97F7C-80EA-E44D-8717-6E807AB0105D}"/>
              </a:ext>
            </a:extLst>
          </p:cNvPr>
          <p:cNvSpPr/>
          <p:nvPr/>
        </p:nvSpPr>
        <p:spPr>
          <a:xfrm>
            <a:off x="7851860" y="1831920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308B2BC4-C8BD-9875-D5A3-54AD32A58F5A}"/>
              </a:ext>
            </a:extLst>
          </p:cNvPr>
          <p:cNvSpPr/>
          <p:nvPr/>
        </p:nvSpPr>
        <p:spPr>
          <a:xfrm>
            <a:off x="7925276" y="3650854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F4E65860-3189-14D0-2C35-9A49C8A35C44}"/>
              </a:ext>
            </a:extLst>
          </p:cNvPr>
          <p:cNvSpPr/>
          <p:nvPr/>
        </p:nvSpPr>
        <p:spPr>
          <a:xfrm>
            <a:off x="8819811" y="3663370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3CE7F7FA-8A2C-BD0F-86AC-EB0A0BC09914}"/>
              </a:ext>
            </a:extLst>
          </p:cNvPr>
          <p:cNvSpPr/>
          <p:nvPr/>
        </p:nvSpPr>
        <p:spPr>
          <a:xfrm>
            <a:off x="9613457" y="4593656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D47BF6B7-B38A-FB0E-65D0-C35D7E031D14}"/>
              </a:ext>
            </a:extLst>
          </p:cNvPr>
          <p:cNvSpPr/>
          <p:nvPr/>
        </p:nvSpPr>
        <p:spPr>
          <a:xfrm>
            <a:off x="8504931" y="2160500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B90AE542-97A6-752B-D9B7-8E2C6BCB70C4}"/>
              </a:ext>
            </a:extLst>
          </p:cNvPr>
          <p:cNvSpPr/>
          <p:nvPr/>
        </p:nvSpPr>
        <p:spPr>
          <a:xfrm>
            <a:off x="8260877" y="2569078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FC0B53DA-B7F7-B818-83B1-0538B77DCE05}"/>
              </a:ext>
            </a:extLst>
          </p:cNvPr>
          <p:cNvSpPr/>
          <p:nvPr/>
        </p:nvSpPr>
        <p:spPr>
          <a:xfrm>
            <a:off x="8259529" y="1867691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78590AB8-3765-97E8-BAC0-91BAA1E004CF}"/>
              </a:ext>
            </a:extLst>
          </p:cNvPr>
          <p:cNvSpPr/>
          <p:nvPr/>
        </p:nvSpPr>
        <p:spPr>
          <a:xfrm>
            <a:off x="7471687" y="3593870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BF02C32C-0E37-52F7-5DB0-632759B4F7E7}"/>
              </a:ext>
            </a:extLst>
          </p:cNvPr>
          <p:cNvSpPr/>
          <p:nvPr/>
        </p:nvSpPr>
        <p:spPr>
          <a:xfrm>
            <a:off x="9073582" y="3077017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7D71717C-D1B2-924F-74B9-786016584FA7}"/>
              </a:ext>
            </a:extLst>
          </p:cNvPr>
          <p:cNvSpPr/>
          <p:nvPr/>
        </p:nvSpPr>
        <p:spPr>
          <a:xfrm>
            <a:off x="9467025" y="3640932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458676BA-7BC7-58D1-AC3C-39026AC8DE9B}"/>
              </a:ext>
            </a:extLst>
          </p:cNvPr>
          <p:cNvSpPr/>
          <p:nvPr/>
        </p:nvSpPr>
        <p:spPr>
          <a:xfrm>
            <a:off x="10801375" y="4155204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EACB81E-72FC-2288-C84F-1DADECB46341}"/>
              </a:ext>
            </a:extLst>
          </p:cNvPr>
          <p:cNvCxnSpPr/>
          <p:nvPr/>
        </p:nvCxnSpPr>
        <p:spPr>
          <a:xfrm flipV="1">
            <a:off x="5510849" y="2110656"/>
            <a:ext cx="1819021" cy="5118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93898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05B019-0BE5-4B1E-4D8A-819FE99148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99933-5574-6DB7-2C7E-4CAA92D23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Coarse quantization divides the search region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8DE311-1C22-2E0D-79B8-9C7E0BB183FB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896079"/>
                <a:ext cx="6021131" cy="569899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Queries that fall near cell boundaries can give poor results </a:t>
                </a:r>
              </a:p>
              <a:p>
                <a:r>
                  <a:rPr lang="en-US" dirty="0">
                    <a:latin typeface="+mn-lt"/>
                  </a:rPr>
                  <a:t>Example: The query is in cell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</a:rPr>
                  <a:t>, but nearest neighbors can be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dirty="0">
                    <a:latin typeface="+mn-lt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The search needs to be expanded to other cells</a:t>
                </a:r>
              </a:p>
              <a:p>
                <a:pPr lvl="1"/>
                <a:r>
                  <a:rPr lang="en-US" dirty="0">
                    <a:latin typeface="+mn-lt"/>
                  </a:rPr>
                  <a:t>This is known as </a:t>
                </a:r>
                <a:r>
                  <a:rPr lang="en-US" b="1" dirty="0">
                    <a:latin typeface="+mn-lt"/>
                  </a:rPr>
                  <a:t>probing</a:t>
                </a:r>
                <a:r>
                  <a:rPr lang="en-US" dirty="0">
                    <a:latin typeface="+mn-lt"/>
                  </a:rPr>
                  <a:t> the cells  </a:t>
                </a:r>
              </a:p>
              <a:p>
                <a:pPr lvl="1"/>
                <a:r>
                  <a:rPr lang="en-US" dirty="0">
                    <a:latin typeface="+mn-lt"/>
                  </a:rPr>
                  <a:t>In FAISS the </a:t>
                </a:r>
                <a:r>
                  <a:rPr lang="en-US" b="1" dirty="0" err="1">
                    <a:latin typeface="+mn-lt"/>
                  </a:rPr>
                  <a:t>nprob</a:t>
                </a:r>
                <a:r>
                  <a:rPr lang="en-US" b="1" dirty="0">
                    <a:latin typeface="+mn-lt"/>
                  </a:rPr>
                  <a:t> attribute </a:t>
                </a:r>
                <a:r>
                  <a:rPr lang="en-US" dirty="0">
                    <a:latin typeface="+mn-lt"/>
                  </a:rPr>
                  <a:t>of the index sets the number of cells to prob  </a:t>
                </a:r>
              </a:p>
              <a:p>
                <a:pPr lvl="1"/>
                <a:r>
                  <a:rPr lang="en-US" dirty="0" err="1">
                    <a:latin typeface="+mn-lt"/>
                  </a:rPr>
                  <a:t>nprob</a:t>
                </a:r>
                <a:r>
                  <a:rPr lang="en-US" dirty="0">
                    <a:latin typeface="+mn-lt"/>
                  </a:rPr>
                  <a:t> typically ranges from 4 to a few 10</a:t>
                </a:r>
              </a:p>
              <a:p>
                <a:pPr lvl="1"/>
                <a:r>
                  <a:rPr lang="en-US" dirty="0">
                    <a:latin typeface="+mn-lt"/>
                  </a:rPr>
                  <a:t>Larger </a:t>
                </a:r>
                <a:r>
                  <a:rPr lang="en-US" dirty="0" err="1">
                    <a:latin typeface="+mn-lt"/>
                  </a:rPr>
                  <a:t>nprob</a:t>
                </a:r>
                <a:r>
                  <a:rPr lang="en-US" dirty="0">
                    <a:latin typeface="+mn-lt"/>
                  </a:rPr>
                  <a:t> gives higher recall but slower queries   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8DE311-1C22-2E0D-79B8-9C7E0BB183F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896079"/>
                <a:ext cx="6021131" cy="5698998"/>
              </a:xfrm>
              <a:blipFill>
                <a:blip r:embed="rId3"/>
                <a:stretch>
                  <a:fillRect l="-2128" t="-1818" r="-3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AC9C287-B038-E76B-61BD-65420F47F2C6}"/>
              </a:ext>
            </a:extLst>
          </p:cNvPr>
          <p:cNvCxnSpPr>
            <a:cxnSpLocks/>
          </p:cNvCxnSpPr>
          <p:nvPr/>
        </p:nvCxnSpPr>
        <p:spPr>
          <a:xfrm flipV="1">
            <a:off x="6845742" y="2881291"/>
            <a:ext cx="930733" cy="755569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D0CD252-233D-6FF7-A0C9-7BF3597CECD1}"/>
              </a:ext>
            </a:extLst>
          </p:cNvPr>
          <p:cNvCxnSpPr>
            <a:cxnSpLocks/>
          </p:cNvCxnSpPr>
          <p:nvPr/>
        </p:nvCxnSpPr>
        <p:spPr>
          <a:xfrm flipH="1" flipV="1">
            <a:off x="7776475" y="2850805"/>
            <a:ext cx="601450" cy="50215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3CF1B2E-75E8-BAEE-9129-AE131E65D45A}"/>
              </a:ext>
            </a:extLst>
          </p:cNvPr>
          <p:cNvCxnSpPr>
            <a:cxnSpLocks/>
          </p:cNvCxnSpPr>
          <p:nvPr/>
        </p:nvCxnSpPr>
        <p:spPr>
          <a:xfrm flipH="1" flipV="1">
            <a:off x="8316685" y="2901020"/>
            <a:ext cx="283029" cy="876323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FE7206C-B150-07FB-4B04-84FF5C0136EE}"/>
              </a:ext>
            </a:extLst>
          </p:cNvPr>
          <p:cNvCxnSpPr>
            <a:cxnSpLocks/>
          </p:cNvCxnSpPr>
          <p:nvPr/>
        </p:nvCxnSpPr>
        <p:spPr>
          <a:xfrm flipH="1">
            <a:off x="7920715" y="3777343"/>
            <a:ext cx="646351" cy="857527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597E083-01FD-31BF-827D-796285746E6A}"/>
              </a:ext>
            </a:extLst>
          </p:cNvPr>
          <p:cNvCxnSpPr>
            <a:cxnSpLocks/>
          </p:cNvCxnSpPr>
          <p:nvPr/>
        </p:nvCxnSpPr>
        <p:spPr>
          <a:xfrm flipH="1">
            <a:off x="7097485" y="4631293"/>
            <a:ext cx="835470" cy="11466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0766FA6-C034-AC82-BA99-65C9C1754247}"/>
              </a:ext>
            </a:extLst>
          </p:cNvPr>
          <p:cNvCxnSpPr>
            <a:cxnSpLocks/>
          </p:cNvCxnSpPr>
          <p:nvPr/>
        </p:nvCxnSpPr>
        <p:spPr>
          <a:xfrm flipH="1" flipV="1">
            <a:off x="6845742" y="3668856"/>
            <a:ext cx="283046" cy="930441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70AC2E2-C3A6-4CA3-F6AA-38DE1CDAD115}"/>
              </a:ext>
            </a:extLst>
          </p:cNvPr>
          <p:cNvCxnSpPr>
            <a:cxnSpLocks/>
          </p:cNvCxnSpPr>
          <p:nvPr/>
        </p:nvCxnSpPr>
        <p:spPr>
          <a:xfrm flipH="1">
            <a:off x="8335739" y="2442227"/>
            <a:ext cx="658576" cy="466764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B3A00BDC-5B4D-F41D-3548-1E3B0EA22DA1}"/>
              </a:ext>
            </a:extLst>
          </p:cNvPr>
          <p:cNvCxnSpPr>
            <a:cxnSpLocks/>
          </p:cNvCxnSpPr>
          <p:nvPr/>
        </p:nvCxnSpPr>
        <p:spPr>
          <a:xfrm flipH="1" flipV="1">
            <a:off x="8599714" y="3777343"/>
            <a:ext cx="557209" cy="270829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C727A0A7-D6A7-28B4-79CB-CE6193407A95}"/>
              </a:ext>
            </a:extLst>
          </p:cNvPr>
          <p:cNvCxnSpPr>
            <a:cxnSpLocks/>
          </p:cNvCxnSpPr>
          <p:nvPr/>
        </p:nvCxnSpPr>
        <p:spPr>
          <a:xfrm flipV="1">
            <a:off x="10142758" y="3557569"/>
            <a:ext cx="766084" cy="449266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2B88AA84-79A6-CFE8-0C38-1786C82F69A0}"/>
              </a:ext>
            </a:extLst>
          </p:cNvPr>
          <p:cNvCxnSpPr>
            <a:cxnSpLocks/>
          </p:cNvCxnSpPr>
          <p:nvPr/>
        </p:nvCxnSpPr>
        <p:spPr>
          <a:xfrm flipH="1" flipV="1">
            <a:off x="9013369" y="2442227"/>
            <a:ext cx="778335" cy="344265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3C7D5DBA-F562-14A5-7D22-EF7E5E78C619}"/>
              </a:ext>
            </a:extLst>
          </p:cNvPr>
          <p:cNvCxnSpPr>
            <a:cxnSpLocks/>
          </p:cNvCxnSpPr>
          <p:nvPr/>
        </p:nvCxnSpPr>
        <p:spPr>
          <a:xfrm flipH="1" flipV="1">
            <a:off x="9802585" y="2755681"/>
            <a:ext cx="263965" cy="1251154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895ADC54-F8D7-C81C-E6A9-895DF3CB0DD6}"/>
              </a:ext>
            </a:extLst>
          </p:cNvPr>
          <p:cNvCxnSpPr>
            <a:cxnSpLocks/>
          </p:cNvCxnSpPr>
          <p:nvPr/>
        </p:nvCxnSpPr>
        <p:spPr>
          <a:xfrm flipH="1" flipV="1">
            <a:off x="7897579" y="4615544"/>
            <a:ext cx="244930" cy="1122662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C3FF7A98-C762-609C-BA86-BCF94903948B}"/>
              </a:ext>
            </a:extLst>
          </p:cNvPr>
          <p:cNvCxnSpPr>
            <a:cxnSpLocks/>
          </p:cNvCxnSpPr>
          <p:nvPr/>
        </p:nvCxnSpPr>
        <p:spPr>
          <a:xfrm>
            <a:off x="9145360" y="4066330"/>
            <a:ext cx="548367" cy="1180987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0BF11ACD-0A9B-AC1E-066A-8EA576E9B4F5}"/>
              </a:ext>
            </a:extLst>
          </p:cNvPr>
          <p:cNvCxnSpPr>
            <a:cxnSpLocks/>
          </p:cNvCxnSpPr>
          <p:nvPr/>
        </p:nvCxnSpPr>
        <p:spPr>
          <a:xfrm flipV="1">
            <a:off x="9285520" y="5176875"/>
            <a:ext cx="408207" cy="810268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943A29CB-2EF6-3D20-7368-930117F00BA5}"/>
              </a:ext>
            </a:extLst>
          </p:cNvPr>
          <p:cNvCxnSpPr>
            <a:cxnSpLocks/>
          </p:cNvCxnSpPr>
          <p:nvPr/>
        </p:nvCxnSpPr>
        <p:spPr>
          <a:xfrm>
            <a:off x="8107129" y="5738206"/>
            <a:ext cx="1172942" cy="248937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32663B49-8463-914A-B1F1-1B63CD658A41}"/>
              </a:ext>
            </a:extLst>
          </p:cNvPr>
          <p:cNvCxnSpPr>
            <a:cxnSpLocks/>
          </p:cNvCxnSpPr>
          <p:nvPr/>
        </p:nvCxnSpPr>
        <p:spPr>
          <a:xfrm flipH="1" flipV="1">
            <a:off x="7394945" y="2358510"/>
            <a:ext cx="395964" cy="508540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C516359F-2526-A663-0C69-A011F0F8530A}"/>
              </a:ext>
            </a:extLst>
          </p:cNvPr>
          <p:cNvCxnSpPr>
            <a:cxnSpLocks/>
          </p:cNvCxnSpPr>
          <p:nvPr/>
        </p:nvCxnSpPr>
        <p:spPr>
          <a:xfrm flipH="1" flipV="1">
            <a:off x="8961659" y="1575534"/>
            <a:ext cx="51710" cy="875132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9C801673-5533-DB79-ECAE-F681E642092D}"/>
              </a:ext>
            </a:extLst>
          </p:cNvPr>
          <p:cNvCxnSpPr>
            <a:cxnSpLocks/>
          </p:cNvCxnSpPr>
          <p:nvPr/>
        </p:nvCxnSpPr>
        <p:spPr>
          <a:xfrm flipV="1">
            <a:off x="7375061" y="1887236"/>
            <a:ext cx="0" cy="424543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7A355C3F-DAC7-D159-0D6B-4B1048E25605}"/>
              </a:ext>
            </a:extLst>
          </p:cNvPr>
          <p:cNvCxnSpPr>
            <a:cxnSpLocks/>
          </p:cNvCxnSpPr>
          <p:nvPr/>
        </p:nvCxnSpPr>
        <p:spPr>
          <a:xfrm flipH="1">
            <a:off x="7375061" y="1415023"/>
            <a:ext cx="631379" cy="472213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7553D5BC-958C-3FAD-96E4-E563D5C16F24}"/>
              </a:ext>
            </a:extLst>
          </p:cNvPr>
          <p:cNvCxnSpPr>
            <a:cxnSpLocks/>
          </p:cNvCxnSpPr>
          <p:nvPr/>
        </p:nvCxnSpPr>
        <p:spPr>
          <a:xfrm flipH="1" flipV="1">
            <a:off x="8009155" y="1415023"/>
            <a:ext cx="944344" cy="191400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52B7C889-C5C0-F983-AF3D-6A4E53E413E2}"/>
              </a:ext>
            </a:extLst>
          </p:cNvPr>
          <p:cNvCxnSpPr>
            <a:cxnSpLocks/>
          </p:cNvCxnSpPr>
          <p:nvPr/>
        </p:nvCxnSpPr>
        <p:spPr>
          <a:xfrm flipH="1">
            <a:off x="8929004" y="1393371"/>
            <a:ext cx="889915" cy="231745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00FE5B6B-53BC-FD49-3992-41AD2828E206}"/>
              </a:ext>
            </a:extLst>
          </p:cNvPr>
          <p:cNvCxnSpPr>
            <a:cxnSpLocks/>
          </p:cNvCxnSpPr>
          <p:nvPr/>
        </p:nvCxnSpPr>
        <p:spPr>
          <a:xfrm flipH="1">
            <a:off x="9857014" y="2412534"/>
            <a:ext cx="530667" cy="343147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9E2CBC62-5B39-AC94-C6DF-0612930ED9F9}"/>
              </a:ext>
            </a:extLst>
          </p:cNvPr>
          <p:cNvCxnSpPr>
            <a:cxnSpLocks/>
          </p:cNvCxnSpPr>
          <p:nvPr/>
        </p:nvCxnSpPr>
        <p:spPr>
          <a:xfrm flipV="1">
            <a:off x="10406735" y="1960206"/>
            <a:ext cx="108856" cy="446315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F6D7AD3D-8E56-9817-E929-8AF1083CA84E}"/>
              </a:ext>
            </a:extLst>
          </p:cNvPr>
          <p:cNvCxnSpPr>
            <a:cxnSpLocks/>
          </p:cNvCxnSpPr>
          <p:nvPr/>
        </p:nvCxnSpPr>
        <p:spPr>
          <a:xfrm flipH="1" flipV="1">
            <a:off x="9799869" y="1404405"/>
            <a:ext cx="683067" cy="552760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161994A5-62E6-BC98-0100-8E1E7059335F}"/>
              </a:ext>
            </a:extLst>
          </p:cNvPr>
          <p:cNvCxnSpPr>
            <a:cxnSpLocks/>
          </p:cNvCxnSpPr>
          <p:nvPr/>
        </p:nvCxnSpPr>
        <p:spPr>
          <a:xfrm flipH="1" flipV="1">
            <a:off x="10096502" y="4028019"/>
            <a:ext cx="642253" cy="606851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CD14F54E-ABE6-1EF3-D0A8-6E31C95363BD}"/>
              </a:ext>
            </a:extLst>
          </p:cNvPr>
          <p:cNvCxnSpPr>
            <a:cxnSpLocks/>
          </p:cNvCxnSpPr>
          <p:nvPr/>
        </p:nvCxnSpPr>
        <p:spPr>
          <a:xfrm flipH="1">
            <a:off x="9737269" y="5083628"/>
            <a:ext cx="1001487" cy="93247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08844D3C-5866-B4B0-5AC2-3BDE892860EF}"/>
              </a:ext>
            </a:extLst>
          </p:cNvPr>
          <p:cNvCxnSpPr>
            <a:cxnSpLocks/>
          </p:cNvCxnSpPr>
          <p:nvPr/>
        </p:nvCxnSpPr>
        <p:spPr>
          <a:xfrm>
            <a:off x="10714262" y="4599297"/>
            <a:ext cx="48987" cy="530954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2242A84C-438D-657B-8F87-30724C42C016}"/>
              </a:ext>
            </a:extLst>
          </p:cNvPr>
          <p:cNvCxnSpPr>
            <a:cxnSpLocks/>
          </p:cNvCxnSpPr>
          <p:nvPr/>
        </p:nvCxnSpPr>
        <p:spPr>
          <a:xfrm>
            <a:off x="10888429" y="3579261"/>
            <a:ext cx="713007" cy="310993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B41C2D27-A631-C00F-F63D-E776D7334E07}"/>
              </a:ext>
            </a:extLst>
          </p:cNvPr>
          <p:cNvCxnSpPr>
            <a:cxnSpLocks/>
          </p:cNvCxnSpPr>
          <p:nvPr/>
        </p:nvCxnSpPr>
        <p:spPr>
          <a:xfrm flipH="1">
            <a:off x="10714262" y="4521379"/>
            <a:ext cx="700762" cy="121380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2B48DF66-EEB6-C7E0-5425-D82B2DD7BB89}"/>
              </a:ext>
            </a:extLst>
          </p:cNvPr>
          <p:cNvCxnSpPr>
            <a:cxnSpLocks/>
          </p:cNvCxnSpPr>
          <p:nvPr/>
        </p:nvCxnSpPr>
        <p:spPr>
          <a:xfrm flipH="1">
            <a:off x="11408213" y="3890832"/>
            <a:ext cx="193223" cy="630547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6" name="Oval 245">
            <a:extLst>
              <a:ext uri="{FF2B5EF4-FFF2-40B4-BE49-F238E27FC236}">
                <a16:creationId xmlns:a16="http://schemas.microsoft.com/office/drawing/2014/main" id="{B4B0091D-C934-C20F-CAE5-EA5301469EC6}"/>
              </a:ext>
            </a:extLst>
          </p:cNvPr>
          <p:cNvSpPr/>
          <p:nvPr/>
        </p:nvSpPr>
        <p:spPr>
          <a:xfrm>
            <a:off x="8059842" y="1960074"/>
            <a:ext cx="217037" cy="215471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Oval 246">
            <a:extLst>
              <a:ext uri="{FF2B5EF4-FFF2-40B4-BE49-F238E27FC236}">
                <a16:creationId xmlns:a16="http://schemas.microsoft.com/office/drawing/2014/main" id="{17629F94-C03B-BD2E-3780-86230FA4DB77}"/>
              </a:ext>
            </a:extLst>
          </p:cNvPr>
          <p:cNvSpPr/>
          <p:nvPr/>
        </p:nvSpPr>
        <p:spPr>
          <a:xfrm>
            <a:off x="9746113" y="3557569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48" name="TextBox 247">
                <a:extLst>
                  <a:ext uri="{FF2B5EF4-FFF2-40B4-BE49-F238E27FC236}">
                    <a16:creationId xmlns:a16="http://schemas.microsoft.com/office/drawing/2014/main" id="{B9495AAB-D881-FB00-A2C9-01D1C821BE2F}"/>
                  </a:ext>
                </a:extLst>
              </p:cNvPr>
              <p:cNvSpPr txBox="1"/>
              <p:nvPr/>
            </p:nvSpPr>
            <p:spPr>
              <a:xfrm>
                <a:off x="9145360" y="3229167"/>
                <a:ext cx="3483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48" name="TextBox 247">
                <a:extLst>
                  <a:ext uri="{FF2B5EF4-FFF2-40B4-BE49-F238E27FC236}">
                    <a16:creationId xmlns:a16="http://schemas.microsoft.com/office/drawing/2014/main" id="{B9495AAB-D881-FB00-A2C9-01D1C821BE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5360" y="3229167"/>
                <a:ext cx="348349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9" name="TextBox 248">
                <a:extLst>
                  <a:ext uri="{FF2B5EF4-FFF2-40B4-BE49-F238E27FC236}">
                    <a16:creationId xmlns:a16="http://schemas.microsoft.com/office/drawing/2014/main" id="{04223838-437D-9ACA-5CCA-FC84C0BA8521}"/>
                  </a:ext>
                </a:extLst>
              </p:cNvPr>
              <p:cNvSpPr txBox="1"/>
              <p:nvPr/>
            </p:nvSpPr>
            <p:spPr>
              <a:xfrm>
                <a:off x="8074460" y="2069739"/>
                <a:ext cx="3483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49" name="TextBox 248">
                <a:extLst>
                  <a:ext uri="{FF2B5EF4-FFF2-40B4-BE49-F238E27FC236}">
                    <a16:creationId xmlns:a16="http://schemas.microsoft.com/office/drawing/2014/main" id="{04223838-437D-9ACA-5CCA-FC84C0BA85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4460" y="2069739"/>
                <a:ext cx="348349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6" name="Oval 255">
            <a:extLst>
              <a:ext uri="{FF2B5EF4-FFF2-40B4-BE49-F238E27FC236}">
                <a16:creationId xmlns:a16="http://schemas.microsoft.com/office/drawing/2014/main" id="{A4C1BB79-3894-AD6E-88B0-6166F0D0B0C9}"/>
              </a:ext>
            </a:extLst>
          </p:cNvPr>
          <p:cNvSpPr/>
          <p:nvPr/>
        </p:nvSpPr>
        <p:spPr>
          <a:xfrm>
            <a:off x="8558890" y="1817957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7" name="TextBox 256">
                <a:extLst>
                  <a:ext uri="{FF2B5EF4-FFF2-40B4-BE49-F238E27FC236}">
                    <a16:creationId xmlns:a16="http://schemas.microsoft.com/office/drawing/2014/main" id="{FC0546EA-FE5A-2AE7-757A-54C191625E04}"/>
                  </a:ext>
                </a:extLst>
              </p:cNvPr>
              <p:cNvSpPr txBox="1"/>
              <p:nvPr/>
            </p:nvSpPr>
            <p:spPr>
              <a:xfrm>
                <a:off x="9606631" y="2015969"/>
                <a:ext cx="3483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57" name="TextBox 256">
                <a:extLst>
                  <a:ext uri="{FF2B5EF4-FFF2-40B4-BE49-F238E27FC236}">
                    <a16:creationId xmlns:a16="http://schemas.microsoft.com/office/drawing/2014/main" id="{FC0546EA-FE5A-2AE7-757A-54C191625E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6631" y="2015969"/>
                <a:ext cx="348349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8" name="Oval 257">
            <a:extLst>
              <a:ext uri="{FF2B5EF4-FFF2-40B4-BE49-F238E27FC236}">
                <a16:creationId xmlns:a16="http://schemas.microsoft.com/office/drawing/2014/main" id="{5738CE4A-3F1B-3656-6984-06A276A1FF55}"/>
              </a:ext>
            </a:extLst>
          </p:cNvPr>
          <p:cNvSpPr/>
          <p:nvPr/>
        </p:nvSpPr>
        <p:spPr>
          <a:xfrm>
            <a:off x="10980216" y="2997046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9" name="TextBox 258">
                <a:extLst>
                  <a:ext uri="{FF2B5EF4-FFF2-40B4-BE49-F238E27FC236}">
                    <a16:creationId xmlns:a16="http://schemas.microsoft.com/office/drawing/2014/main" id="{ED69A106-9355-8CE0-92D0-7DEB16B165C7}"/>
                  </a:ext>
                </a:extLst>
              </p:cNvPr>
              <p:cNvSpPr txBox="1"/>
              <p:nvPr/>
            </p:nvSpPr>
            <p:spPr>
              <a:xfrm>
                <a:off x="10440071" y="3059668"/>
                <a:ext cx="3483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59" name="TextBox 258">
                <a:extLst>
                  <a:ext uri="{FF2B5EF4-FFF2-40B4-BE49-F238E27FC236}">
                    <a16:creationId xmlns:a16="http://schemas.microsoft.com/office/drawing/2014/main" id="{ED69A106-9355-8CE0-92D0-7DEB16B165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0071" y="3059668"/>
                <a:ext cx="348349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0" name="Oval 269">
            <a:extLst>
              <a:ext uri="{FF2B5EF4-FFF2-40B4-BE49-F238E27FC236}">
                <a16:creationId xmlns:a16="http://schemas.microsoft.com/office/drawing/2014/main" id="{86914BAB-E05B-74F1-3412-7124428E9AAC}"/>
              </a:ext>
            </a:extLst>
          </p:cNvPr>
          <p:cNvSpPr/>
          <p:nvPr/>
        </p:nvSpPr>
        <p:spPr>
          <a:xfrm>
            <a:off x="10381551" y="4841783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71" name="TextBox 270">
                <a:extLst>
                  <a:ext uri="{FF2B5EF4-FFF2-40B4-BE49-F238E27FC236}">
                    <a16:creationId xmlns:a16="http://schemas.microsoft.com/office/drawing/2014/main" id="{7A1C4E07-2E2A-AD30-B9C4-C176606F1009}"/>
                  </a:ext>
                </a:extLst>
              </p:cNvPr>
              <p:cNvSpPr txBox="1"/>
              <p:nvPr/>
            </p:nvSpPr>
            <p:spPr>
              <a:xfrm>
                <a:off x="9824353" y="4565461"/>
                <a:ext cx="3483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71" name="TextBox 270">
                <a:extLst>
                  <a:ext uri="{FF2B5EF4-FFF2-40B4-BE49-F238E27FC236}">
                    <a16:creationId xmlns:a16="http://schemas.microsoft.com/office/drawing/2014/main" id="{7A1C4E07-2E2A-AD30-B9C4-C176606F10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24353" y="4565461"/>
                <a:ext cx="348349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4" name="Oval 273">
            <a:extLst>
              <a:ext uri="{FF2B5EF4-FFF2-40B4-BE49-F238E27FC236}">
                <a16:creationId xmlns:a16="http://schemas.microsoft.com/office/drawing/2014/main" id="{9B42B8BF-86AB-8022-3E9E-04D5005A0DA1}"/>
              </a:ext>
            </a:extLst>
          </p:cNvPr>
          <p:cNvSpPr/>
          <p:nvPr/>
        </p:nvSpPr>
        <p:spPr>
          <a:xfrm>
            <a:off x="9134473" y="5627161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75" name="TextBox 274">
                <a:extLst>
                  <a:ext uri="{FF2B5EF4-FFF2-40B4-BE49-F238E27FC236}">
                    <a16:creationId xmlns:a16="http://schemas.microsoft.com/office/drawing/2014/main" id="{3B945525-45AF-6922-9B6F-1629C530E964}"/>
                  </a:ext>
                </a:extLst>
              </p:cNvPr>
              <p:cNvSpPr txBox="1"/>
              <p:nvPr/>
            </p:nvSpPr>
            <p:spPr>
              <a:xfrm>
                <a:off x="8633745" y="4952729"/>
                <a:ext cx="3483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75" name="TextBox 274">
                <a:extLst>
                  <a:ext uri="{FF2B5EF4-FFF2-40B4-BE49-F238E27FC236}">
                    <a16:creationId xmlns:a16="http://schemas.microsoft.com/office/drawing/2014/main" id="{3B945525-45AF-6922-9B6F-1629C530E9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3745" y="4952729"/>
                <a:ext cx="348349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6" name="Oval 275">
            <a:extLst>
              <a:ext uri="{FF2B5EF4-FFF2-40B4-BE49-F238E27FC236}">
                <a16:creationId xmlns:a16="http://schemas.microsoft.com/office/drawing/2014/main" id="{98F3BD92-68D5-E31C-1F70-B4411D91A957}"/>
              </a:ext>
            </a:extLst>
          </p:cNvPr>
          <p:cNvSpPr/>
          <p:nvPr/>
        </p:nvSpPr>
        <p:spPr>
          <a:xfrm>
            <a:off x="7400921" y="4295143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77" name="TextBox 276">
                <a:extLst>
                  <a:ext uri="{FF2B5EF4-FFF2-40B4-BE49-F238E27FC236}">
                    <a16:creationId xmlns:a16="http://schemas.microsoft.com/office/drawing/2014/main" id="{D9A8A5E8-AFFE-8670-2193-00A88C6178E1}"/>
                  </a:ext>
                </a:extLst>
              </p:cNvPr>
              <p:cNvSpPr txBox="1"/>
              <p:nvPr/>
            </p:nvSpPr>
            <p:spPr>
              <a:xfrm>
                <a:off x="7588709" y="3781299"/>
                <a:ext cx="3483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77" name="TextBox 276">
                <a:extLst>
                  <a:ext uri="{FF2B5EF4-FFF2-40B4-BE49-F238E27FC236}">
                    <a16:creationId xmlns:a16="http://schemas.microsoft.com/office/drawing/2014/main" id="{D9A8A5E8-AFFE-8670-2193-00A88C6178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8709" y="3781299"/>
                <a:ext cx="348349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9C748012-F36E-48D7-670D-EE026A68A4D6}"/>
              </a:ext>
            </a:extLst>
          </p:cNvPr>
          <p:cNvCxnSpPr>
            <a:cxnSpLocks/>
          </p:cNvCxnSpPr>
          <p:nvPr/>
        </p:nvCxnSpPr>
        <p:spPr>
          <a:xfrm flipV="1">
            <a:off x="9146720" y="4007413"/>
            <a:ext cx="1019171" cy="60715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04CB2ECC-7DE1-876E-37C6-0152C2052F9B}"/>
              </a:ext>
            </a:extLst>
          </p:cNvPr>
          <p:cNvCxnSpPr>
            <a:cxnSpLocks/>
          </p:cNvCxnSpPr>
          <p:nvPr/>
        </p:nvCxnSpPr>
        <p:spPr>
          <a:xfrm flipV="1">
            <a:off x="10888429" y="3306380"/>
            <a:ext cx="329302" cy="302627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77B20C78-FD47-7D87-0984-ABF4A372169F}"/>
              </a:ext>
            </a:extLst>
          </p:cNvPr>
          <p:cNvCxnSpPr>
            <a:cxnSpLocks/>
          </p:cNvCxnSpPr>
          <p:nvPr/>
        </p:nvCxnSpPr>
        <p:spPr>
          <a:xfrm flipH="1" flipV="1">
            <a:off x="10406735" y="2384212"/>
            <a:ext cx="810996" cy="371469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F40FE3BC-C6E3-0AED-2426-F5FF1D676DC5}"/>
              </a:ext>
            </a:extLst>
          </p:cNvPr>
          <p:cNvCxnSpPr>
            <a:cxnSpLocks/>
          </p:cNvCxnSpPr>
          <p:nvPr/>
        </p:nvCxnSpPr>
        <p:spPr>
          <a:xfrm flipV="1">
            <a:off x="11217731" y="2721627"/>
            <a:ext cx="0" cy="565888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Oval 90">
            <a:extLst>
              <a:ext uri="{FF2B5EF4-FFF2-40B4-BE49-F238E27FC236}">
                <a16:creationId xmlns:a16="http://schemas.microsoft.com/office/drawing/2014/main" id="{B596CA84-8DCA-6D6B-86CE-7834519ED93A}"/>
              </a:ext>
            </a:extLst>
          </p:cNvPr>
          <p:cNvSpPr/>
          <p:nvPr/>
        </p:nvSpPr>
        <p:spPr>
          <a:xfrm>
            <a:off x="11348340" y="4078029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280DC4B9-082D-4A56-4A9E-BA926EB71BE9}"/>
                  </a:ext>
                </a:extLst>
              </p:cNvPr>
              <p:cNvSpPr txBox="1"/>
              <p:nvPr/>
            </p:nvSpPr>
            <p:spPr>
              <a:xfrm>
                <a:off x="10810178" y="4082712"/>
                <a:ext cx="3483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280DC4B9-082D-4A56-4A9E-BA926EB71B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10178" y="4082712"/>
                <a:ext cx="348349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8" name="Oval 107">
            <a:extLst>
              <a:ext uri="{FF2B5EF4-FFF2-40B4-BE49-F238E27FC236}">
                <a16:creationId xmlns:a16="http://schemas.microsoft.com/office/drawing/2014/main" id="{445F39B2-AC76-3ACD-A2AD-EAB732976B6D}"/>
              </a:ext>
            </a:extLst>
          </p:cNvPr>
          <p:cNvSpPr/>
          <p:nvPr/>
        </p:nvSpPr>
        <p:spPr>
          <a:xfrm>
            <a:off x="9588941" y="1924725"/>
            <a:ext cx="217037" cy="215471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B98EB384-1511-35EA-4F0A-DBD51B126EAB}"/>
              </a:ext>
            </a:extLst>
          </p:cNvPr>
          <p:cNvSpPr/>
          <p:nvPr/>
        </p:nvSpPr>
        <p:spPr>
          <a:xfrm>
            <a:off x="10368971" y="2999122"/>
            <a:ext cx="217037" cy="215471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7A8BDA1C-2B07-A97E-1628-C110E50DE055}"/>
              </a:ext>
            </a:extLst>
          </p:cNvPr>
          <p:cNvSpPr/>
          <p:nvPr/>
        </p:nvSpPr>
        <p:spPr>
          <a:xfrm>
            <a:off x="9103519" y="3132539"/>
            <a:ext cx="217037" cy="215471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15A80796-FCF9-54D1-A440-96E4A5E0740C}"/>
              </a:ext>
            </a:extLst>
          </p:cNvPr>
          <p:cNvSpPr/>
          <p:nvPr/>
        </p:nvSpPr>
        <p:spPr>
          <a:xfrm>
            <a:off x="7575762" y="3641436"/>
            <a:ext cx="217037" cy="215471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7C25B6AF-B3F1-57C6-7129-C0F36E561E90}"/>
              </a:ext>
            </a:extLst>
          </p:cNvPr>
          <p:cNvSpPr/>
          <p:nvPr/>
        </p:nvSpPr>
        <p:spPr>
          <a:xfrm>
            <a:off x="8655485" y="4825772"/>
            <a:ext cx="217037" cy="215471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CF4C5FE8-4D6F-71F9-030A-5EC08C2EADC1}"/>
              </a:ext>
            </a:extLst>
          </p:cNvPr>
          <p:cNvSpPr/>
          <p:nvPr/>
        </p:nvSpPr>
        <p:spPr>
          <a:xfrm>
            <a:off x="9799869" y="4445370"/>
            <a:ext cx="217037" cy="215471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84DA89A5-692A-031B-04BA-66B7F7278C72}"/>
              </a:ext>
            </a:extLst>
          </p:cNvPr>
          <p:cNvSpPr/>
          <p:nvPr/>
        </p:nvSpPr>
        <p:spPr>
          <a:xfrm>
            <a:off x="10886317" y="3972531"/>
            <a:ext cx="217037" cy="215471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1354FB9-4451-D0DB-7E90-331FE3129EF6}"/>
              </a:ext>
            </a:extLst>
          </p:cNvPr>
          <p:cNvSpPr/>
          <p:nvPr/>
        </p:nvSpPr>
        <p:spPr>
          <a:xfrm>
            <a:off x="7569278" y="2089234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82DA334-21BA-C6B6-607A-7B75C5483EDB}"/>
              </a:ext>
            </a:extLst>
          </p:cNvPr>
          <p:cNvSpPr/>
          <p:nvPr/>
        </p:nvSpPr>
        <p:spPr>
          <a:xfrm>
            <a:off x="7920715" y="2572336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9B368DE-F1B5-8F88-24B2-38E438E4C6BE}"/>
              </a:ext>
            </a:extLst>
          </p:cNvPr>
          <p:cNvSpPr/>
          <p:nvPr/>
        </p:nvSpPr>
        <p:spPr>
          <a:xfrm>
            <a:off x="8571471" y="2394242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27F105B-025D-6C03-7379-3305426785BB}"/>
              </a:ext>
            </a:extLst>
          </p:cNvPr>
          <p:cNvSpPr/>
          <p:nvPr/>
        </p:nvSpPr>
        <p:spPr>
          <a:xfrm>
            <a:off x="9222227" y="2216148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FE10058-321B-AF10-CA01-60CCBFEAC8C7}"/>
              </a:ext>
            </a:extLst>
          </p:cNvPr>
          <p:cNvSpPr/>
          <p:nvPr/>
        </p:nvSpPr>
        <p:spPr>
          <a:xfrm>
            <a:off x="9872983" y="2038054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5556E4D-9EDB-5697-C257-C95681991AB5}"/>
              </a:ext>
            </a:extLst>
          </p:cNvPr>
          <p:cNvSpPr/>
          <p:nvPr/>
        </p:nvSpPr>
        <p:spPr>
          <a:xfrm>
            <a:off x="8074460" y="1533821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4A23FEE-439E-4FEF-305A-86595D1ADE52}"/>
              </a:ext>
            </a:extLst>
          </p:cNvPr>
          <p:cNvSpPr/>
          <p:nvPr/>
        </p:nvSpPr>
        <p:spPr>
          <a:xfrm>
            <a:off x="9402536" y="1712802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B115BE0-B2D4-13F3-8523-D740BFEAFF52}"/>
              </a:ext>
            </a:extLst>
          </p:cNvPr>
          <p:cNvSpPr/>
          <p:nvPr/>
        </p:nvSpPr>
        <p:spPr>
          <a:xfrm>
            <a:off x="9805303" y="2451441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514377A-2403-5937-6F0C-E46783C7A4E8}"/>
              </a:ext>
            </a:extLst>
          </p:cNvPr>
          <p:cNvSpPr/>
          <p:nvPr/>
        </p:nvSpPr>
        <p:spPr>
          <a:xfrm>
            <a:off x="10208070" y="3190080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599D185-3421-C37B-8008-178A3B445FE6}"/>
              </a:ext>
            </a:extLst>
          </p:cNvPr>
          <p:cNvSpPr/>
          <p:nvPr/>
        </p:nvSpPr>
        <p:spPr>
          <a:xfrm>
            <a:off x="10452991" y="2751735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C33B954-D66F-87B0-3CA4-543EEE98A58B}"/>
              </a:ext>
            </a:extLst>
          </p:cNvPr>
          <p:cNvSpPr/>
          <p:nvPr/>
        </p:nvSpPr>
        <p:spPr>
          <a:xfrm>
            <a:off x="10605391" y="2904135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D1A11A9-9255-29E3-CA0B-9DD2B89112BA}"/>
              </a:ext>
            </a:extLst>
          </p:cNvPr>
          <p:cNvSpPr/>
          <p:nvPr/>
        </p:nvSpPr>
        <p:spPr>
          <a:xfrm>
            <a:off x="10236911" y="3648116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DEBEAD2A-1097-6D2A-E0CE-73E7B5794EE1}"/>
              </a:ext>
            </a:extLst>
          </p:cNvPr>
          <p:cNvSpPr/>
          <p:nvPr/>
        </p:nvSpPr>
        <p:spPr>
          <a:xfrm>
            <a:off x="9313274" y="3843275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C5B9BCB5-5352-45F4-EDEF-950FF1561FBF}"/>
              </a:ext>
            </a:extLst>
          </p:cNvPr>
          <p:cNvSpPr/>
          <p:nvPr/>
        </p:nvSpPr>
        <p:spPr>
          <a:xfrm>
            <a:off x="8849362" y="3372191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3468901-1D85-7876-1463-C02F5D3BCEA6}"/>
              </a:ext>
            </a:extLst>
          </p:cNvPr>
          <p:cNvSpPr/>
          <p:nvPr/>
        </p:nvSpPr>
        <p:spPr>
          <a:xfrm>
            <a:off x="8701228" y="2932424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13E584B3-6394-9D43-DBEF-5DD1C1BEB7C7}"/>
              </a:ext>
            </a:extLst>
          </p:cNvPr>
          <p:cNvSpPr/>
          <p:nvPr/>
        </p:nvSpPr>
        <p:spPr>
          <a:xfrm>
            <a:off x="8776819" y="2139895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2795FBCA-B7F5-7689-A2B9-ACAD9919AFEB}"/>
              </a:ext>
            </a:extLst>
          </p:cNvPr>
          <p:cNvSpPr/>
          <p:nvPr/>
        </p:nvSpPr>
        <p:spPr>
          <a:xfrm>
            <a:off x="9328242" y="3037811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D6EEA54-9ED1-3115-F8BB-96F304F6764B}"/>
              </a:ext>
            </a:extLst>
          </p:cNvPr>
          <p:cNvSpPr/>
          <p:nvPr/>
        </p:nvSpPr>
        <p:spPr>
          <a:xfrm>
            <a:off x="9635229" y="3206759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FADABED-5640-8CB2-4516-FF5A1DBE3AB2}"/>
              </a:ext>
            </a:extLst>
          </p:cNvPr>
          <p:cNvSpPr/>
          <p:nvPr/>
        </p:nvSpPr>
        <p:spPr>
          <a:xfrm>
            <a:off x="9026987" y="3763135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17F0C391-F486-EB6C-15D8-101CD4083C0A}"/>
              </a:ext>
            </a:extLst>
          </p:cNvPr>
          <p:cNvSpPr/>
          <p:nvPr/>
        </p:nvSpPr>
        <p:spPr>
          <a:xfrm>
            <a:off x="8189853" y="3132539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13261D25-3317-B9A3-A4DE-0D1AA20FD988}"/>
              </a:ext>
            </a:extLst>
          </p:cNvPr>
          <p:cNvSpPr/>
          <p:nvPr/>
        </p:nvSpPr>
        <p:spPr>
          <a:xfrm>
            <a:off x="9840680" y="1688100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4F580333-9603-8C12-DFD5-76C27028524A}"/>
              </a:ext>
            </a:extLst>
          </p:cNvPr>
          <p:cNvSpPr/>
          <p:nvPr/>
        </p:nvSpPr>
        <p:spPr>
          <a:xfrm>
            <a:off x="8169713" y="3533017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CBC94901-1F6A-5BF0-7DBF-51256631C66A}"/>
              </a:ext>
            </a:extLst>
          </p:cNvPr>
          <p:cNvSpPr/>
          <p:nvPr/>
        </p:nvSpPr>
        <p:spPr>
          <a:xfrm>
            <a:off x="7599214" y="3255862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06ACB553-72A1-850B-98AA-1F3E1CA5FBDD}"/>
              </a:ext>
            </a:extLst>
          </p:cNvPr>
          <p:cNvSpPr/>
          <p:nvPr/>
        </p:nvSpPr>
        <p:spPr>
          <a:xfrm>
            <a:off x="7071957" y="3751414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2C52C97A-1A13-4704-4D17-DDAF64C5223B}"/>
              </a:ext>
            </a:extLst>
          </p:cNvPr>
          <p:cNvSpPr/>
          <p:nvPr/>
        </p:nvSpPr>
        <p:spPr>
          <a:xfrm>
            <a:off x="7224357" y="3903814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B0BBAD3A-F599-A515-8C9A-7A4F1D1FB621}"/>
              </a:ext>
            </a:extLst>
          </p:cNvPr>
          <p:cNvSpPr/>
          <p:nvPr/>
        </p:nvSpPr>
        <p:spPr>
          <a:xfrm>
            <a:off x="8066628" y="4023620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8C946B3C-9540-00FB-5C77-9A601D577E6E}"/>
              </a:ext>
            </a:extLst>
          </p:cNvPr>
          <p:cNvSpPr/>
          <p:nvPr/>
        </p:nvSpPr>
        <p:spPr>
          <a:xfrm>
            <a:off x="8696866" y="4048172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B9127C7F-4495-2DE1-95FE-60F405DCD2B4}"/>
              </a:ext>
            </a:extLst>
          </p:cNvPr>
          <p:cNvSpPr/>
          <p:nvPr/>
        </p:nvSpPr>
        <p:spPr>
          <a:xfrm>
            <a:off x="9743533" y="4923252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7F4A6E7C-461A-40E9-5D63-A18D3E7D04F5}"/>
              </a:ext>
            </a:extLst>
          </p:cNvPr>
          <p:cNvSpPr/>
          <p:nvPr/>
        </p:nvSpPr>
        <p:spPr>
          <a:xfrm>
            <a:off x="8939907" y="4379911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9E856768-219D-A5F3-F920-EE6394805C2B}"/>
              </a:ext>
            </a:extLst>
          </p:cNvPr>
          <p:cNvSpPr/>
          <p:nvPr/>
        </p:nvSpPr>
        <p:spPr>
          <a:xfrm>
            <a:off x="8552710" y="4687098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F53D62A3-04DD-C208-96B6-7773C510AC01}"/>
              </a:ext>
            </a:extLst>
          </p:cNvPr>
          <p:cNvSpPr/>
          <p:nvPr/>
        </p:nvSpPr>
        <p:spPr>
          <a:xfrm>
            <a:off x="8184962" y="4684120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3D65208E-5C5A-1058-37D2-0C960861FE60}"/>
              </a:ext>
            </a:extLst>
          </p:cNvPr>
          <p:cNvSpPr/>
          <p:nvPr/>
        </p:nvSpPr>
        <p:spPr>
          <a:xfrm>
            <a:off x="8305775" y="5088292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6AF67669-10C1-B21C-4C74-33652891CEC4}"/>
              </a:ext>
            </a:extLst>
          </p:cNvPr>
          <p:cNvSpPr/>
          <p:nvPr/>
        </p:nvSpPr>
        <p:spPr>
          <a:xfrm>
            <a:off x="8426588" y="5492464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255E83DA-92AA-903C-D01D-402EB6761CDE}"/>
              </a:ext>
            </a:extLst>
          </p:cNvPr>
          <p:cNvSpPr/>
          <p:nvPr/>
        </p:nvSpPr>
        <p:spPr>
          <a:xfrm>
            <a:off x="8513171" y="5578058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290B8E80-E7A7-1474-926A-6EAEB1D1F8A5}"/>
              </a:ext>
            </a:extLst>
          </p:cNvPr>
          <p:cNvSpPr/>
          <p:nvPr/>
        </p:nvSpPr>
        <p:spPr>
          <a:xfrm>
            <a:off x="9229303" y="5146912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40831558-2C7F-A3B6-85E2-C2AC3F396A36}"/>
              </a:ext>
            </a:extLst>
          </p:cNvPr>
          <p:cNvSpPr/>
          <p:nvPr/>
        </p:nvSpPr>
        <p:spPr>
          <a:xfrm>
            <a:off x="9096642" y="4746302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41D90CCE-4B5E-582D-641F-8A76DB677C78}"/>
              </a:ext>
            </a:extLst>
          </p:cNvPr>
          <p:cNvSpPr/>
          <p:nvPr/>
        </p:nvSpPr>
        <p:spPr>
          <a:xfrm>
            <a:off x="9483785" y="4300947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791526EE-DC7F-1B41-5FBF-F3A65AC074D0}"/>
              </a:ext>
            </a:extLst>
          </p:cNvPr>
          <p:cNvSpPr/>
          <p:nvPr/>
        </p:nvSpPr>
        <p:spPr>
          <a:xfrm>
            <a:off x="9870928" y="3855592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B54459E1-92FE-D338-2292-0C333742CA6C}"/>
              </a:ext>
            </a:extLst>
          </p:cNvPr>
          <p:cNvSpPr/>
          <p:nvPr/>
        </p:nvSpPr>
        <p:spPr>
          <a:xfrm>
            <a:off x="10222224" y="4606741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C6832EF2-945E-1456-014F-F7625C4417D3}"/>
              </a:ext>
            </a:extLst>
          </p:cNvPr>
          <p:cNvSpPr/>
          <p:nvPr/>
        </p:nvSpPr>
        <p:spPr>
          <a:xfrm>
            <a:off x="10700915" y="4290230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CACE4C69-0940-879F-13EE-3D4A7000FA50}"/>
              </a:ext>
            </a:extLst>
          </p:cNvPr>
          <p:cNvSpPr/>
          <p:nvPr/>
        </p:nvSpPr>
        <p:spPr>
          <a:xfrm>
            <a:off x="11179606" y="3973719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F868580F-34DE-64DB-297B-677215D7F027}"/>
              </a:ext>
            </a:extLst>
          </p:cNvPr>
          <p:cNvSpPr/>
          <p:nvPr/>
        </p:nvSpPr>
        <p:spPr>
          <a:xfrm>
            <a:off x="9952808" y="2855178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34041138-62A4-E964-87C3-6A71CFB108F3}"/>
              </a:ext>
            </a:extLst>
          </p:cNvPr>
          <p:cNvSpPr/>
          <p:nvPr/>
        </p:nvSpPr>
        <p:spPr>
          <a:xfrm>
            <a:off x="9856993" y="4268157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2F22FE6A-6655-824F-BF6A-FFD817787878}"/>
              </a:ext>
            </a:extLst>
          </p:cNvPr>
          <p:cNvSpPr/>
          <p:nvPr/>
        </p:nvSpPr>
        <p:spPr>
          <a:xfrm>
            <a:off x="10009393" y="4420557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2E53DF63-781B-BD21-CF05-651E466FB444}"/>
              </a:ext>
            </a:extLst>
          </p:cNvPr>
          <p:cNvSpPr/>
          <p:nvPr/>
        </p:nvSpPr>
        <p:spPr>
          <a:xfrm>
            <a:off x="10087556" y="4358548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15E51151-9AC3-7E3C-4149-C0D5B53FA81E}"/>
              </a:ext>
            </a:extLst>
          </p:cNvPr>
          <p:cNvSpPr/>
          <p:nvPr/>
        </p:nvSpPr>
        <p:spPr>
          <a:xfrm>
            <a:off x="10541443" y="4009272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D6A53775-EA7E-21AF-EE55-9E2B55C61AF1}"/>
              </a:ext>
            </a:extLst>
          </p:cNvPr>
          <p:cNvSpPr/>
          <p:nvPr/>
        </p:nvSpPr>
        <p:spPr>
          <a:xfrm>
            <a:off x="10843317" y="3796580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58F074E1-C382-B61C-A1D3-609FC3C37EBD}"/>
              </a:ext>
            </a:extLst>
          </p:cNvPr>
          <p:cNvSpPr/>
          <p:nvPr/>
        </p:nvSpPr>
        <p:spPr>
          <a:xfrm>
            <a:off x="11199213" y="4331444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A24AE820-56D7-0790-B39B-F686755D605A}"/>
              </a:ext>
            </a:extLst>
          </p:cNvPr>
          <p:cNvSpPr/>
          <p:nvPr/>
        </p:nvSpPr>
        <p:spPr>
          <a:xfrm>
            <a:off x="8644198" y="3226381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1CCCAE28-716A-CE27-598B-A79AF2E61B90}"/>
              </a:ext>
            </a:extLst>
          </p:cNvPr>
          <p:cNvSpPr/>
          <p:nvPr/>
        </p:nvSpPr>
        <p:spPr>
          <a:xfrm>
            <a:off x="7819883" y="2316802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2B52EF2B-F3DE-37E1-03DE-EC1C9F4475F3}"/>
              </a:ext>
            </a:extLst>
          </p:cNvPr>
          <p:cNvSpPr/>
          <p:nvPr/>
        </p:nvSpPr>
        <p:spPr>
          <a:xfrm>
            <a:off x="10180194" y="2081333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61D40847-0C14-FDE1-91F7-E13EF5F0E22F}"/>
              </a:ext>
            </a:extLst>
          </p:cNvPr>
          <p:cNvSpPr/>
          <p:nvPr/>
        </p:nvSpPr>
        <p:spPr>
          <a:xfrm>
            <a:off x="9486014" y="2426114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F031D684-7EC1-CB49-E2B4-F6ABE00E6BFF}"/>
              </a:ext>
            </a:extLst>
          </p:cNvPr>
          <p:cNvSpPr/>
          <p:nvPr/>
        </p:nvSpPr>
        <p:spPr>
          <a:xfrm>
            <a:off x="7876484" y="3312754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BACE982D-D136-EAA8-3AF8-D9852F2CADA7}"/>
              </a:ext>
            </a:extLst>
          </p:cNvPr>
          <p:cNvSpPr/>
          <p:nvPr/>
        </p:nvSpPr>
        <p:spPr>
          <a:xfrm>
            <a:off x="8600943" y="4331215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04151B5A-78D7-488F-F58B-6D9B8CC62C47}"/>
              </a:ext>
            </a:extLst>
          </p:cNvPr>
          <p:cNvSpPr/>
          <p:nvPr/>
        </p:nvSpPr>
        <p:spPr>
          <a:xfrm>
            <a:off x="8929004" y="5448183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177D8684-C8E0-CCA3-1122-0D73834FE37C}"/>
              </a:ext>
            </a:extLst>
          </p:cNvPr>
          <p:cNvSpPr/>
          <p:nvPr/>
        </p:nvSpPr>
        <p:spPr>
          <a:xfrm>
            <a:off x="10465689" y="3481692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1E8469FE-3C9A-957C-324D-67681F22A1A3}"/>
              </a:ext>
            </a:extLst>
          </p:cNvPr>
          <p:cNvSpPr/>
          <p:nvPr/>
        </p:nvSpPr>
        <p:spPr>
          <a:xfrm>
            <a:off x="9212037" y="1966866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620C0BBC-1533-FBE1-7C2C-0AE95E5C5CE9}"/>
              </a:ext>
            </a:extLst>
          </p:cNvPr>
          <p:cNvSpPr/>
          <p:nvPr/>
        </p:nvSpPr>
        <p:spPr>
          <a:xfrm>
            <a:off x="7851860" y="1831920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FB73B140-E81E-24BE-DA53-CEDEFDBFB2BC}"/>
              </a:ext>
            </a:extLst>
          </p:cNvPr>
          <p:cNvSpPr/>
          <p:nvPr/>
        </p:nvSpPr>
        <p:spPr>
          <a:xfrm>
            <a:off x="7925276" y="3650854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7C80D37A-DB81-A1B3-3170-A682971EBD14}"/>
              </a:ext>
            </a:extLst>
          </p:cNvPr>
          <p:cNvSpPr/>
          <p:nvPr/>
        </p:nvSpPr>
        <p:spPr>
          <a:xfrm>
            <a:off x="8819811" y="3663370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86C8E56D-DB2B-0489-925F-CD195F104A13}"/>
              </a:ext>
            </a:extLst>
          </p:cNvPr>
          <p:cNvSpPr/>
          <p:nvPr/>
        </p:nvSpPr>
        <p:spPr>
          <a:xfrm>
            <a:off x="9613457" y="4593656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4E9707BD-C393-3453-215C-25A8AAE14BF9}"/>
              </a:ext>
            </a:extLst>
          </p:cNvPr>
          <p:cNvSpPr/>
          <p:nvPr/>
        </p:nvSpPr>
        <p:spPr>
          <a:xfrm>
            <a:off x="8504931" y="2160500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AAA846B1-6877-BC2F-990F-033808F9E288}"/>
              </a:ext>
            </a:extLst>
          </p:cNvPr>
          <p:cNvSpPr/>
          <p:nvPr/>
        </p:nvSpPr>
        <p:spPr>
          <a:xfrm>
            <a:off x="8260877" y="2569078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019254F6-EF38-987C-0F9E-50C05E8669E2}"/>
              </a:ext>
            </a:extLst>
          </p:cNvPr>
          <p:cNvSpPr/>
          <p:nvPr/>
        </p:nvSpPr>
        <p:spPr>
          <a:xfrm>
            <a:off x="8259529" y="1867691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397BEFFD-820D-A5EB-FDDB-734E95C965D3}"/>
              </a:ext>
            </a:extLst>
          </p:cNvPr>
          <p:cNvSpPr/>
          <p:nvPr/>
        </p:nvSpPr>
        <p:spPr>
          <a:xfrm>
            <a:off x="7471687" y="3593870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3B160E56-2D68-46BA-C2E8-64B5349B4669}"/>
              </a:ext>
            </a:extLst>
          </p:cNvPr>
          <p:cNvSpPr/>
          <p:nvPr/>
        </p:nvSpPr>
        <p:spPr>
          <a:xfrm>
            <a:off x="9073582" y="3077017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8B446287-C415-9C46-9D6E-6B1F1DE3092F}"/>
              </a:ext>
            </a:extLst>
          </p:cNvPr>
          <p:cNvSpPr/>
          <p:nvPr/>
        </p:nvSpPr>
        <p:spPr>
          <a:xfrm>
            <a:off x="9467025" y="3640932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D4A65B46-4FC1-73AD-B755-2EFAB2550451}"/>
              </a:ext>
            </a:extLst>
          </p:cNvPr>
          <p:cNvSpPr/>
          <p:nvPr/>
        </p:nvSpPr>
        <p:spPr>
          <a:xfrm>
            <a:off x="10801375" y="4155204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C69C6AA-7E6C-DB81-A19F-CB5E8EC50943}"/>
              </a:ext>
            </a:extLst>
          </p:cNvPr>
          <p:cNvCxnSpPr>
            <a:cxnSpLocks/>
          </p:cNvCxnSpPr>
          <p:nvPr/>
        </p:nvCxnSpPr>
        <p:spPr>
          <a:xfrm>
            <a:off x="6171196" y="2551435"/>
            <a:ext cx="2715605" cy="17019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ross 22">
            <a:extLst>
              <a:ext uri="{FF2B5EF4-FFF2-40B4-BE49-F238E27FC236}">
                <a16:creationId xmlns:a16="http://schemas.microsoft.com/office/drawing/2014/main" id="{875336FD-C6D2-5BFF-74F5-A4CF688AE6C6}"/>
              </a:ext>
            </a:extLst>
          </p:cNvPr>
          <p:cNvSpPr/>
          <p:nvPr/>
        </p:nvSpPr>
        <p:spPr>
          <a:xfrm>
            <a:off x="8958930" y="2634438"/>
            <a:ext cx="246305" cy="187084"/>
          </a:xfrm>
          <a:prstGeom prst="plus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DF1BF8EB-3459-59EB-FC1A-A7369BCF10EC}"/>
              </a:ext>
            </a:extLst>
          </p:cNvPr>
          <p:cNvSpPr txBox="1"/>
          <p:nvPr/>
        </p:nvSpPr>
        <p:spPr>
          <a:xfrm>
            <a:off x="8686801" y="2720111"/>
            <a:ext cx="8604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query</a:t>
            </a:r>
          </a:p>
        </p:txBody>
      </p:sp>
    </p:spTree>
    <p:extLst>
      <p:ext uri="{BB962C8B-B14F-4D97-AF65-F5344CB8AC3E}">
        <p14:creationId xmlns:p14="http://schemas.microsoft.com/office/powerpoint/2010/main" val="28056634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A47C8E-F652-0FC9-87A6-9BE1BA9D88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7F0CF-9E55-11B4-D7B0-DA3980292A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Improving Basic Quantization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546E0C-D27B-E430-69AC-D6C9E997D96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4" y="896079"/>
            <a:ext cx="11177308" cy="253292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Several improvements have been proposed to basic quantization algorithms</a:t>
            </a:r>
          </a:p>
          <a:p>
            <a:pPr marL="285750" indent="-285750"/>
            <a:r>
              <a:rPr lang="en-US" dirty="0">
                <a:latin typeface="+mn-lt"/>
              </a:rPr>
              <a:t>We can perform similarity search using differences or residuals with respect to the centroid  </a:t>
            </a:r>
          </a:p>
          <a:p>
            <a:pPr marL="285750" indent="-285750"/>
            <a:r>
              <a:rPr lang="en-US" dirty="0">
                <a:latin typeface="+mn-lt"/>
              </a:rPr>
              <a:t>Idea proposed by </a:t>
            </a:r>
            <a:r>
              <a:rPr lang="en-US" dirty="0">
                <a:latin typeface="+mn-lt"/>
                <a:hlinkClick r:id="rId3"/>
              </a:rPr>
              <a:t>Yuan and Liu, 2015</a:t>
            </a:r>
            <a:r>
              <a:rPr lang="en-US" dirty="0">
                <a:latin typeface="+mn-lt"/>
              </a:rPr>
              <a:t>, and others </a:t>
            </a:r>
          </a:p>
          <a:p>
            <a:endParaRPr lang="en-US" dirty="0">
              <a:latin typeface="+mn-lt"/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05AF8181-47B6-998A-019C-4B0126E2BA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0072" y="3291884"/>
            <a:ext cx="6102519" cy="3048566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1FAA3658-1F64-1D23-9B6C-FC88E56D58B0}"/>
              </a:ext>
            </a:extLst>
          </p:cNvPr>
          <p:cNvSpPr txBox="1"/>
          <p:nvPr/>
        </p:nvSpPr>
        <p:spPr>
          <a:xfrm>
            <a:off x="1740784" y="6340450"/>
            <a:ext cx="85816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Example from </a:t>
            </a:r>
            <a:r>
              <a:rPr lang="en-US" sz="2400" dirty="0">
                <a:hlinkClick r:id="rId5"/>
              </a:rPr>
              <a:t>Chris McCormick’s blog post </a:t>
            </a:r>
            <a:r>
              <a:rPr lang="en-US" sz="2400" dirty="0"/>
              <a:t>on the PQ algorithm </a:t>
            </a:r>
          </a:p>
        </p:txBody>
      </p:sp>
    </p:spTree>
    <p:extLst>
      <p:ext uri="{BB962C8B-B14F-4D97-AF65-F5344CB8AC3E}">
        <p14:creationId xmlns:p14="http://schemas.microsoft.com/office/powerpoint/2010/main" val="42057254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Similarity Search at Scale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33375" y="896079"/>
            <a:ext cx="11525250" cy="569899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Need an efficient method for high-dimensional </a:t>
            </a:r>
            <a:r>
              <a:rPr lang="en-US" b="1" dirty="0">
                <a:latin typeface="+mn-lt"/>
              </a:rPr>
              <a:t>similarity joins</a:t>
            </a:r>
            <a:r>
              <a:rPr lang="en-US" dirty="0">
                <a:latin typeface="+mn-lt"/>
              </a:rPr>
              <a:t> at massive scale</a:t>
            </a:r>
          </a:p>
          <a:p>
            <a:r>
              <a:rPr lang="en-US" dirty="0">
                <a:latin typeface="+mn-lt"/>
              </a:rPr>
              <a:t>Constructing nearest-neighbor graphs </a:t>
            </a:r>
          </a:p>
          <a:p>
            <a:pPr lvl="1"/>
            <a:r>
              <a:rPr lang="en-US" b="1" dirty="0">
                <a:latin typeface="+mn-lt"/>
              </a:rPr>
              <a:t>Retrieval Augmented Generation (RAG) </a:t>
            </a:r>
            <a:r>
              <a:rPr lang="en-US" dirty="0">
                <a:latin typeface="+mn-lt"/>
              </a:rPr>
              <a:t>models for generative AI</a:t>
            </a:r>
          </a:p>
          <a:p>
            <a:pPr lvl="1"/>
            <a:r>
              <a:rPr lang="en-US" dirty="0">
                <a:latin typeface="+mn-lt"/>
              </a:rPr>
              <a:t>Cluster models  </a:t>
            </a:r>
          </a:p>
          <a:p>
            <a:pPr lvl="1"/>
            <a:r>
              <a:rPr lang="en-US" dirty="0">
                <a:latin typeface="+mn-lt"/>
              </a:rPr>
              <a:t>Dimensionality reduction </a:t>
            </a:r>
          </a:p>
          <a:p>
            <a:r>
              <a:rPr lang="en-US" dirty="0">
                <a:latin typeface="+mn-lt"/>
              </a:rPr>
              <a:t>Find similar products and for recommendation </a:t>
            </a:r>
          </a:p>
          <a:p>
            <a:r>
              <a:rPr lang="en-US" dirty="0">
                <a:latin typeface="+mn-lt"/>
              </a:rPr>
              <a:t>Find similar documents   </a:t>
            </a:r>
          </a:p>
          <a:p>
            <a:pPr lvl="1"/>
            <a:r>
              <a:rPr lang="en-US" dirty="0">
                <a:latin typeface="+mn-lt"/>
              </a:rPr>
              <a:t>Web search</a:t>
            </a:r>
          </a:p>
          <a:p>
            <a:pPr lvl="1"/>
            <a:r>
              <a:rPr lang="en-US" dirty="0">
                <a:latin typeface="+mn-lt"/>
              </a:rPr>
              <a:t>Document search </a:t>
            </a:r>
          </a:p>
          <a:p>
            <a:pPr lvl="1"/>
            <a:r>
              <a:rPr lang="en-US" dirty="0">
                <a:latin typeface="+mn-lt"/>
              </a:rPr>
              <a:t>Deduplication </a:t>
            </a:r>
          </a:p>
          <a:p>
            <a:pPr lvl="1"/>
            <a:r>
              <a:rPr lang="en-US" dirty="0">
                <a:latin typeface="+mn-lt"/>
              </a:rPr>
              <a:t>Plagiarism detection </a:t>
            </a:r>
          </a:p>
          <a:p>
            <a:r>
              <a:rPr lang="en-US" dirty="0">
                <a:latin typeface="+mn-lt"/>
              </a:rPr>
              <a:t>Search for similar images</a:t>
            </a:r>
          </a:p>
          <a:p>
            <a:pPr lvl="1"/>
            <a:endParaRPr lang="en-US" dirty="0">
              <a:latin typeface="+mn-lt"/>
            </a:endParaRPr>
          </a:p>
          <a:p>
            <a:endParaRPr lang="en-US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42473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0227E0-D77C-90A1-7241-C5F5E916C9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77BA3E-CD64-9542-D25B-A3308B783D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Improvements Basic Product Quantization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6D4120-705E-91BA-FBAA-9CF62ADDF34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4" y="896079"/>
            <a:ext cx="11177308" cy="630176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Several improvements have been proposed to basic quantization algorithms</a:t>
            </a:r>
          </a:p>
          <a:p>
            <a:pPr marL="285750" indent="-285750"/>
            <a:r>
              <a:rPr lang="en-US" dirty="0">
                <a:latin typeface="+mn-lt"/>
                <a:hlinkClick r:id="rId3"/>
              </a:rPr>
              <a:t>Yuan and Liu, 2015</a:t>
            </a:r>
            <a:r>
              <a:rPr lang="en-US" dirty="0">
                <a:latin typeface="+mn-lt"/>
              </a:rPr>
              <a:t> proposed using residuals for ANNS  </a:t>
            </a:r>
          </a:p>
          <a:p>
            <a:pPr marL="285750" indent="-285750"/>
            <a:r>
              <a:rPr lang="en-US" dirty="0">
                <a:latin typeface="+mn-lt"/>
              </a:rPr>
              <a:t>But what is the advantage, since we get the same result either way?     </a:t>
            </a:r>
          </a:p>
          <a:p>
            <a:pPr marL="285750" indent="-285750"/>
            <a:endParaRPr lang="en-US" dirty="0">
              <a:latin typeface="+mn-lt"/>
            </a:endParaRPr>
          </a:p>
          <a:p>
            <a:pPr marL="285750" indent="-285750"/>
            <a:endParaRPr lang="en-US" dirty="0">
              <a:latin typeface="+mn-lt"/>
            </a:endParaRPr>
          </a:p>
          <a:p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396817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948E92-8F9D-961A-0F21-7B8F862766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D66C7-B16A-BB10-1CAE-8CD7E193D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104337"/>
          </a:xfrm>
        </p:spPr>
        <p:txBody>
          <a:bodyPr/>
          <a:lstStyle/>
          <a:p>
            <a:pPr algn="ctr"/>
            <a:r>
              <a:rPr lang="en-US" b="1" dirty="0"/>
              <a:t>Product Quantization</a:t>
            </a:r>
          </a:p>
        </p:txBody>
      </p:sp>
    </p:spTree>
    <p:extLst>
      <p:ext uri="{BB962C8B-B14F-4D97-AF65-F5344CB8AC3E}">
        <p14:creationId xmlns:p14="http://schemas.microsoft.com/office/powerpoint/2010/main" val="13769565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3C114D-C2B0-93AC-FDA8-5552D4B80F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B6CF1-B60D-5F3C-294D-0557D71D3F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Product Quantization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4A33EC-5BB0-2188-D54B-4E2AD61AA99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5" y="896079"/>
            <a:ext cx="11270796" cy="98170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latin typeface="+mn-lt"/>
              </a:rPr>
              <a:t>Product Quantization (PQ) </a:t>
            </a:r>
            <a:r>
              <a:rPr lang="en-US" dirty="0">
                <a:latin typeface="+mn-lt"/>
              </a:rPr>
              <a:t>for ANNS was first proposed by </a:t>
            </a:r>
            <a:r>
              <a:rPr lang="en-US" dirty="0">
                <a:latin typeface="+mn-lt"/>
                <a:hlinkClick r:id="rId3"/>
              </a:rPr>
              <a:t>Jégou, </a:t>
            </a:r>
            <a:r>
              <a:rPr lang="en-US" dirty="0" err="1">
                <a:latin typeface="+mn-lt"/>
                <a:hlinkClick r:id="rId3"/>
              </a:rPr>
              <a:t>Douze</a:t>
            </a:r>
            <a:r>
              <a:rPr lang="en-US" dirty="0">
                <a:latin typeface="+mn-lt"/>
                <a:hlinkClick r:id="rId3"/>
              </a:rPr>
              <a:t>, and Schmid, 2011</a:t>
            </a:r>
            <a:endParaRPr lang="en-US" dirty="0">
              <a:latin typeface="+mn-lt"/>
            </a:endParaRPr>
          </a:p>
          <a:p>
            <a:endParaRPr lang="en-US" dirty="0">
              <a:latin typeface="+mn-l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C78E3E0-75CD-988C-275B-EC274834E376}"/>
              </a:ext>
            </a:extLst>
          </p:cNvPr>
          <p:cNvSpPr/>
          <p:nvPr/>
        </p:nvSpPr>
        <p:spPr>
          <a:xfrm>
            <a:off x="517072" y="1950946"/>
            <a:ext cx="3575958" cy="90351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Factor observation vectors into </a:t>
            </a:r>
            <a:r>
              <a:rPr lang="en-US" sz="2000" dirty="0" err="1">
                <a:solidFill>
                  <a:schemeClr val="tx1"/>
                </a:solidFill>
              </a:rPr>
              <a:t>subvectors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C47FEF1-51C1-DF87-4FB4-D45AD7B3575D}"/>
              </a:ext>
            </a:extLst>
          </p:cNvPr>
          <p:cNvSpPr/>
          <p:nvPr/>
        </p:nvSpPr>
        <p:spPr>
          <a:xfrm>
            <a:off x="517072" y="3108280"/>
            <a:ext cx="3575958" cy="90351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Find codes (centroids) by K-means clustering </a:t>
            </a:r>
            <a:r>
              <a:rPr lang="en-US" sz="2000" dirty="0" err="1">
                <a:solidFill>
                  <a:schemeClr val="tx1"/>
                </a:solidFill>
              </a:rPr>
              <a:t>subvectors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232EA0-C3F1-34E3-C9B1-CCFE4E5D18AB}"/>
              </a:ext>
            </a:extLst>
          </p:cNvPr>
          <p:cNvSpPr/>
          <p:nvPr/>
        </p:nvSpPr>
        <p:spPr>
          <a:xfrm>
            <a:off x="517072" y="4323291"/>
            <a:ext cx="3575958" cy="90351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Encode observations </a:t>
            </a:r>
            <a:r>
              <a:rPr lang="en-US" sz="2000" dirty="0" err="1">
                <a:solidFill>
                  <a:schemeClr val="tx1"/>
                </a:solidFill>
              </a:rPr>
              <a:t>subvectors</a:t>
            </a:r>
            <a:r>
              <a:rPr lang="en-US" sz="2000" dirty="0">
                <a:solidFill>
                  <a:schemeClr val="tx1"/>
                </a:solidFill>
              </a:rPr>
              <a:t> as cluster centroids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5232F01-CE06-8F9D-12CA-B3396EDAA9C4}"/>
              </a:ext>
            </a:extLst>
          </p:cNvPr>
          <p:cNvSpPr/>
          <p:nvPr/>
        </p:nvSpPr>
        <p:spPr>
          <a:xfrm>
            <a:off x="7236278" y="1950946"/>
            <a:ext cx="3575958" cy="90351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Factor query vectors into </a:t>
            </a:r>
            <a:r>
              <a:rPr lang="en-US" sz="2000" dirty="0" err="1">
                <a:solidFill>
                  <a:schemeClr val="tx1"/>
                </a:solidFill>
              </a:rPr>
              <a:t>subvectors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C6072DA-069E-4D5F-0373-4331A1C987A8}"/>
              </a:ext>
            </a:extLst>
          </p:cNvPr>
          <p:cNvSpPr/>
          <p:nvPr/>
        </p:nvSpPr>
        <p:spPr>
          <a:xfrm>
            <a:off x="7219949" y="3142422"/>
            <a:ext cx="3575958" cy="119543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Build asymmetric distance tables between </a:t>
            </a:r>
            <a:r>
              <a:rPr lang="en-US" sz="2000" dirty="0" err="1">
                <a:solidFill>
                  <a:schemeClr val="tx1"/>
                </a:solidFill>
              </a:rPr>
              <a:t>subvector</a:t>
            </a:r>
            <a:r>
              <a:rPr lang="en-US" sz="2000" dirty="0">
                <a:solidFill>
                  <a:schemeClr val="tx1"/>
                </a:solidFill>
              </a:rPr>
              <a:t> centroids and  query </a:t>
            </a:r>
            <a:r>
              <a:rPr lang="en-US" sz="2000" dirty="0" err="1">
                <a:solidFill>
                  <a:schemeClr val="tx1"/>
                </a:solidFill>
              </a:rPr>
              <a:t>subvectors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11AF84D-FF68-6E9A-2728-06B43B920BA3}"/>
              </a:ext>
            </a:extLst>
          </p:cNvPr>
          <p:cNvSpPr/>
          <p:nvPr/>
        </p:nvSpPr>
        <p:spPr>
          <a:xfrm>
            <a:off x="7219949" y="4665446"/>
            <a:ext cx="3575958" cy="146014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Use distance table for NN search for query </a:t>
            </a:r>
            <a:r>
              <a:rPr lang="en-US" sz="2000" dirty="0" err="1">
                <a:solidFill>
                  <a:schemeClr val="tx1"/>
                </a:solidFill>
              </a:rPr>
              <a:t>subvectors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compute distances by summing </a:t>
            </a:r>
            <a:r>
              <a:rPr lang="en-US" sz="2000" dirty="0" err="1">
                <a:solidFill>
                  <a:schemeClr val="tx1"/>
                </a:solidFill>
              </a:rPr>
              <a:t>subvector</a:t>
            </a:r>
            <a:r>
              <a:rPr lang="en-US" sz="2000" dirty="0">
                <a:solidFill>
                  <a:schemeClr val="tx1"/>
                </a:solidFill>
              </a:rPr>
              <a:t> distances 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29B07FA-2364-2F3C-88E7-410C9675F392}"/>
              </a:ext>
            </a:extLst>
          </p:cNvPr>
          <p:cNvCxnSpPr>
            <a:stCxn id="8" idx="2"/>
            <a:endCxn id="9" idx="0"/>
          </p:cNvCxnSpPr>
          <p:nvPr/>
        </p:nvCxnSpPr>
        <p:spPr>
          <a:xfrm>
            <a:off x="2305051" y="2854460"/>
            <a:ext cx="0" cy="25382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A5EEC86-9209-760A-4C3A-4B4E3B8B6489}"/>
              </a:ext>
            </a:extLst>
          </p:cNvPr>
          <p:cNvCxnSpPr/>
          <p:nvPr/>
        </p:nvCxnSpPr>
        <p:spPr>
          <a:xfrm>
            <a:off x="2291444" y="4012977"/>
            <a:ext cx="0" cy="25382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7F7AEAF-F904-F14B-FFE4-2A65EBCEBA48}"/>
              </a:ext>
            </a:extLst>
          </p:cNvPr>
          <p:cNvCxnSpPr/>
          <p:nvPr/>
        </p:nvCxnSpPr>
        <p:spPr>
          <a:xfrm>
            <a:off x="9024257" y="2888602"/>
            <a:ext cx="0" cy="25382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8F34C14-3B0B-21DC-9F95-02C5DD8438F5}"/>
              </a:ext>
            </a:extLst>
          </p:cNvPr>
          <p:cNvCxnSpPr/>
          <p:nvPr/>
        </p:nvCxnSpPr>
        <p:spPr>
          <a:xfrm>
            <a:off x="9024257" y="4394350"/>
            <a:ext cx="0" cy="25382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0BBECEE-11A1-4209-A166-76A4F83759D7}"/>
              </a:ext>
            </a:extLst>
          </p:cNvPr>
          <p:cNvSpPr txBox="1"/>
          <p:nvPr/>
        </p:nvSpPr>
        <p:spPr>
          <a:xfrm>
            <a:off x="510268" y="5226805"/>
            <a:ext cx="35623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Database construction </a:t>
            </a:r>
          </a:p>
          <a:p>
            <a:pPr algn="ctr"/>
            <a:r>
              <a:rPr lang="en-US" sz="2400" b="1" dirty="0"/>
              <a:t>a.k.a. model training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90E1B29-2BBF-6F8E-47AB-57DAFB77494C}"/>
              </a:ext>
            </a:extLst>
          </p:cNvPr>
          <p:cNvSpPr txBox="1"/>
          <p:nvPr/>
        </p:nvSpPr>
        <p:spPr>
          <a:xfrm>
            <a:off x="7219949" y="6174343"/>
            <a:ext cx="35623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NN search for query</a:t>
            </a:r>
          </a:p>
        </p:txBody>
      </p:sp>
    </p:spTree>
    <p:extLst>
      <p:ext uri="{BB962C8B-B14F-4D97-AF65-F5344CB8AC3E}">
        <p14:creationId xmlns:p14="http://schemas.microsoft.com/office/powerpoint/2010/main" val="20724199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DB12CF-3FB5-8CE3-EC1C-2CC4BD6C25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773C6B-7371-8C25-DFAA-F85A9E0210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Product Quantization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C2468B9-98FE-DD6A-7B9E-2C5BA2820524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896078"/>
                <a:ext cx="11270796" cy="582585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>
                    <a:latin typeface="+mn-lt"/>
                  </a:rPr>
                  <a:t>Product Quantization (PQ) </a:t>
                </a:r>
                <a:r>
                  <a:rPr lang="en-US" dirty="0">
                    <a:latin typeface="+mn-lt"/>
                  </a:rPr>
                  <a:t>quantizes </a:t>
                </a:r>
                <a:r>
                  <a:rPr lang="en-US" dirty="0" err="1">
                    <a:latin typeface="+mn-lt"/>
                  </a:rPr>
                  <a:t>subvectors</a:t>
                </a:r>
                <a:r>
                  <a:rPr lang="en-US" dirty="0">
                    <a:latin typeface="+mn-lt"/>
                  </a:rPr>
                  <a:t> of the observations </a:t>
                </a:r>
              </a:p>
              <a:p>
                <a:r>
                  <a:rPr lang="en-US" dirty="0">
                    <a:latin typeface="+mn-lt"/>
                  </a:rPr>
                  <a:t> In contrast to coarse quantization, the PQ algorithm quantizes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>
                    <a:latin typeface="+mn-lt"/>
                  </a:rPr>
                  <a:t> </a:t>
                </a:r>
                <a:r>
                  <a:rPr lang="en-US" dirty="0" err="1">
                    <a:latin typeface="+mn-lt"/>
                  </a:rPr>
                  <a:t>subvectors</a:t>
                </a:r>
                <a:r>
                  <a:rPr lang="en-US" dirty="0">
                    <a:latin typeface="+mn-lt"/>
                  </a:rPr>
                  <a:t> of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>
                    <a:latin typeface="+mn-lt"/>
                  </a:rPr>
                  <a:t> dimensional vector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dirty="0">
                  <a:latin typeface="+mn-lt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,..,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,..,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     </a:t>
                </a:r>
              </a:p>
              <a:p>
                <a:pPr marL="457200" lvl="1" indent="0">
                  <a:buNone/>
                </a:pPr>
                <a:endParaRPr lang="en-US" dirty="0">
                  <a:latin typeface="+mn-lt"/>
                </a:endParaRPr>
              </a:p>
              <a:p>
                <a:pPr marL="457200" lvl="1" indent="0">
                  <a:buNone/>
                </a:pPr>
                <a:r>
                  <a:rPr lang="en-US" dirty="0">
                    <a:latin typeface="+mn-lt"/>
                  </a:rPr>
                  <a:t>Each of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>
                    <a:latin typeface="+mn-lt"/>
                  </a:rPr>
                  <a:t> </a:t>
                </a:r>
                <a:r>
                  <a:rPr lang="en-US" dirty="0" err="1">
                    <a:latin typeface="+mn-lt"/>
                  </a:rPr>
                  <a:t>subvectors</a:t>
                </a:r>
                <a:r>
                  <a:rPr lang="en-US" dirty="0">
                    <a:latin typeface="+mn-lt"/>
                  </a:rPr>
                  <a:t> have an independent code book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>
                    <a:latin typeface="+mn-lt"/>
                  </a:rPr>
                  <a:t> quantization levels </a:t>
                </a:r>
                <a:r>
                  <a:rPr lang="en-US" sz="2000" dirty="0">
                    <a:latin typeface="+mn-lt"/>
                  </a:rPr>
                  <a:t>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,…,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en-US" b="0" dirty="0">
                  <a:latin typeface="+mn-lt"/>
                </a:endParaRPr>
              </a:p>
              <a:p>
                <a:pPr marL="457200" lvl="1" indent="0">
                  <a:buNone/>
                </a:pPr>
                <a:r>
                  <a:rPr lang="en-US" dirty="0">
                    <a:latin typeface="+mn-lt"/>
                  </a:rPr>
                  <a:t>Where code for </a:t>
                </a:r>
                <a:r>
                  <a:rPr lang="en-US" dirty="0" err="1">
                    <a:latin typeface="+mn-lt"/>
                  </a:rPr>
                  <a:t>subvector</a:t>
                </a:r>
                <a:r>
                  <a:rPr lang="en-US" dirty="0">
                    <a:latin typeface="+mn-lt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>
                    <a:latin typeface="+mn-lt"/>
                  </a:rPr>
                  <a:t> minimizes distance or quantization error to the </a:t>
                </a:r>
                <a:r>
                  <a:rPr lang="en-US" dirty="0" err="1">
                    <a:latin typeface="+mn-lt"/>
                  </a:rPr>
                  <a:t>subvector</a:t>
                </a:r>
                <a:r>
                  <a:rPr lang="en-US" dirty="0">
                    <a:latin typeface="+mn-lt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</a:rPr>
                  <a:t>  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lim>
                          </m:limLow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lim>
                          </m:limLow>
                        </m:fName>
                        <m:e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func>
                    </m:oMath>
                  </m:oMathPara>
                </a14:m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C2468B9-98FE-DD6A-7B9E-2C5BA28205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896078"/>
                <a:ext cx="11270796" cy="5825851"/>
              </a:xfrm>
              <a:blipFill>
                <a:blip r:embed="rId3"/>
                <a:stretch>
                  <a:fillRect l="-1136" t="-1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ight Brace 3">
            <a:extLst>
              <a:ext uri="{FF2B5EF4-FFF2-40B4-BE49-F238E27FC236}">
                <a16:creationId xmlns:a16="http://schemas.microsoft.com/office/drawing/2014/main" id="{EC5FDDFA-B2F1-86AD-B8EF-33B20A94C9D5}"/>
              </a:ext>
            </a:extLst>
          </p:cNvPr>
          <p:cNvSpPr/>
          <p:nvPr/>
        </p:nvSpPr>
        <p:spPr>
          <a:xfrm rot="5400000">
            <a:off x="4803696" y="2279527"/>
            <a:ext cx="273458" cy="1560034"/>
          </a:xfrm>
          <a:prstGeom prst="righ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0FCB90-D9DE-6468-585F-3539C7767BEB}"/>
              </a:ext>
            </a:extLst>
          </p:cNvPr>
          <p:cNvSpPr txBox="1"/>
          <p:nvPr/>
        </p:nvSpPr>
        <p:spPr>
          <a:xfrm>
            <a:off x="4110389" y="3157749"/>
            <a:ext cx="16600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Subvector</a:t>
            </a:r>
            <a:r>
              <a:rPr lang="en-US" sz="2400" dirty="0"/>
              <a:t> 1</a:t>
            </a:r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7E040563-CE45-5A12-70D3-452BF1F185D1}"/>
              </a:ext>
            </a:extLst>
          </p:cNvPr>
          <p:cNvSpPr/>
          <p:nvPr/>
        </p:nvSpPr>
        <p:spPr>
          <a:xfrm rot="5400000">
            <a:off x="7251903" y="2100991"/>
            <a:ext cx="273458" cy="1917106"/>
          </a:xfrm>
          <a:prstGeom prst="righ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EC5362-AD24-F620-86AA-2FC3AB101154}"/>
              </a:ext>
            </a:extLst>
          </p:cNvPr>
          <p:cNvSpPr txBox="1"/>
          <p:nvPr/>
        </p:nvSpPr>
        <p:spPr>
          <a:xfrm>
            <a:off x="6380060" y="3157749"/>
            <a:ext cx="2040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Subvector</a:t>
            </a:r>
            <a:r>
              <a:rPr lang="en-US" sz="2400" dirty="0"/>
              <a:t> p</a:t>
            </a:r>
          </a:p>
        </p:txBody>
      </p:sp>
    </p:spTree>
    <p:extLst>
      <p:ext uri="{BB962C8B-B14F-4D97-AF65-F5344CB8AC3E}">
        <p14:creationId xmlns:p14="http://schemas.microsoft.com/office/powerpoint/2010/main" val="30540848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AFC157-5490-922D-4724-B3671E7177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000918-6088-6E3B-09C7-71C9BEE40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Product Quantization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44F5EEE-EE0E-EBE4-335D-D661407C791A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896078"/>
                <a:ext cx="11270796" cy="582585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>
                    <a:latin typeface="+mn-lt"/>
                  </a:rPr>
                  <a:t>Product Quantization (PQ) </a:t>
                </a:r>
                <a:r>
                  <a:rPr lang="en-US" dirty="0">
                    <a:latin typeface="+mn-lt"/>
                  </a:rPr>
                  <a:t>for ANNS was first proposed by </a:t>
                </a:r>
                <a:r>
                  <a:rPr lang="en-US" dirty="0">
                    <a:latin typeface="+mn-lt"/>
                    <a:hlinkClick r:id="rId3"/>
                  </a:rPr>
                  <a:t>Jégou, </a:t>
                </a:r>
                <a:r>
                  <a:rPr lang="en-US" dirty="0" err="1">
                    <a:latin typeface="+mn-lt"/>
                    <a:hlinkClick r:id="rId3"/>
                  </a:rPr>
                  <a:t>Douze</a:t>
                </a:r>
                <a:r>
                  <a:rPr lang="en-US" dirty="0">
                    <a:latin typeface="+mn-lt"/>
                    <a:hlinkClick r:id="rId3"/>
                  </a:rPr>
                  <a:t>, and Schmid, 2011</a:t>
                </a:r>
                <a:endParaRPr lang="en-US" b="0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The code or centroid for </a:t>
                </a:r>
                <a:r>
                  <a:rPr lang="en-US" dirty="0" err="1">
                    <a:latin typeface="+mn-lt"/>
                  </a:rPr>
                  <a:t>subvector</a:t>
                </a:r>
                <a:r>
                  <a:rPr lang="en-US" dirty="0">
                    <a:latin typeface="+mn-lt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>
                    <a:latin typeface="+mn-lt"/>
                  </a:rPr>
                  <a:t> minimizes distance or quantization error to the </a:t>
                </a:r>
                <a:r>
                  <a:rPr lang="en-US" dirty="0" err="1">
                    <a:latin typeface="+mn-lt"/>
                  </a:rPr>
                  <a:t>subvector</a:t>
                </a:r>
                <a:r>
                  <a:rPr lang="en-US" dirty="0">
                    <a:latin typeface="+mn-lt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</a:rPr>
                  <a:t>  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lim>
                          </m:limLow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lim>
                          </m:limLow>
                        </m:fName>
                        <m:e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func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As we already noted, there is no feasible exact algorithm for this minimization </a:t>
                </a:r>
              </a:p>
              <a:p>
                <a:pPr lvl="1"/>
                <a:r>
                  <a:rPr lang="en-US" dirty="0">
                    <a:latin typeface="+mn-lt"/>
                  </a:rPr>
                  <a:t>For Euclidean metric we typically use Lloyd’s algorithm – a.k.a. k-means clustering</a:t>
                </a:r>
              </a:p>
              <a:p>
                <a:r>
                  <a:rPr lang="en-US" dirty="0">
                    <a:latin typeface="+mn-lt"/>
                  </a:rPr>
                  <a:t>A code book is constructed for each of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>
                    <a:latin typeface="+mn-lt"/>
                  </a:rPr>
                  <a:t> subvectors</a:t>
                </a:r>
              </a:p>
              <a:p>
                <a:endParaRPr lang="en-US" dirty="0">
                  <a:latin typeface="+mn-lt"/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44F5EEE-EE0E-EBE4-335D-D661407C791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896078"/>
                <a:ext cx="11270796" cy="5825851"/>
              </a:xfrm>
              <a:blipFill>
                <a:blip r:embed="rId4"/>
                <a:stretch>
                  <a:fillRect l="-1136" t="-1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216440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362926-5215-50E8-2BC9-B359F18184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00241-FC43-4169-B109-FAA2BCAD7B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Product Quantization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E2DE0A0-12DD-8D14-046C-5CB5205712A9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896078"/>
                <a:ext cx="11270796" cy="582585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>
                    <a:latin typeface="+mn-lt"/>
                  </a:rPr>
                  <a:t>Product Quantization (PQ) </a:t>
                </a:r>
                <a:r>
                  <a:rPr lang="en-US" dirty="0">
                    <a:latin typeface="+mn-lt"/>
                  </a:rPr>
                  <a:t>quantizes </a:t>
                </a:r>
                <a:r>
                  <a:rPr lang="en-US" dirty="0" err="1">
                    <a:latin typeface="+mn-lt"/>
                  </a:rPr>
                  <a:t>subvectors</a:t>
                </a:r>
                <a:r>
                  <a:rPr lang="en-US" dirty="0">
                    <a:latin typeface="+mn-lt"/>
                  </a:rPr>
                  <a:t> of the observations </a:t>
                </a:r>
              </a:p>
              <a:p>
                <a:r>
                  <a:rPr lang="en-US" dirty="0">
                    <a:latin typeface="+mn-lt"/>
                  </a:rPr>
                  <a:t>Each of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>
                    <a:latin typeface="+mn-lt"/>
                  </a:rPr>
                  <a:t> </a:t>
                </a:r>
                <a:r>
                  <a:rPr lang="en-US" dirty="0" err="1">
                    <a:latin typeface="+mn-lt"/>
                  </a:rPr>
                  <a:t>subvectors</a:t>
                </a:r>
                <a:r>
                  <a:rPr lang="en-US" dirty="0">
                    <a:latin typeface="+mn-lt"/>
                  </a:rPr>
                  <a:t> have an independent code book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>
                    <a:latin typeface="+mn-lt"/>
                  </a:rPr>
                  <a:t> quantization levels </a:t>
                </a:r>
                <a:r>
                  <a:rPr lang="en-US" sz="2000" dirty="0">
                    <a:latin typeface="+mn-lt"/>
                  </a:rPr>
                  <a:t>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,…,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en-US" b="0" dirty="0">
                  <a:latin typeface="+mn-lt"/>
                </a:endParaRPr>
              </a:p>
              <a:p>
                <a:pPr marL="457200" lvl="1" indent="0">
                  <a:buNone/>
                </a:pPr>
                <a:endParaRPr lang="en-US" dirty="0">
                  <a:latin typeface="+mn-lt"/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E2DE0A0-12DD-8D14-046C-5CB5205712A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896078"/>
                <a:ext cx="11270796" cy="5825851"/>
              </a:xfrm>
              <a:blipFill>
                <a:blip r:embed="rId3"/>
                <a:stretch>
                  <a:fillRect l="-1136" t="-1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E29F28B8-8215-96D7-E437-3C179FFC98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5733" y="2980651"/>
            <a:ext cx="8388481" cy="298127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5BA1A08-F8C5-3BEB-E840-41B47BC8A9C9}"/>
              </a:ext>
            </a:extLst>
          </p:cNvPr>
          <p:cNvSpPr txBox="1"/>
          <p:nvPr/>
        </p:nvSpPr>
        <p:spPr>
          <a:xfrm>
            <a:off x="1721224" y="6174343"/>
            <a:ext cx="85816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Example from </a:t>
            </a:r>
            <a:r>
              <a:rPr lang="en-US" sz="2400" dirty="0">
                <a:hlinkClick r:id="rId5"/>
              </a:rPr>
              <a:t>Chris McCormick’s blog post </a:t>
            </a:r>
            <a:r>
              <a:rPr lang="en-US" sz="2400" dirty="0"/>
              <a:t>on the PQ algorithm </a:t>
            </a:r>
          </a:p>
        </p:txBody>
      </p:sp>
    </p:spTree>
    <p:extLst>
      <p:ext uri="{BB962C8B-B14F-4D97-AF65-F5344CB8AC3E}">
        <p14:creationId xmlns:p14="http://schemas.microsoft.com/office/powerpoint/2010/main" val="11780256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B5C070-6470-FFD3-022F-6F4D94D217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9E5148-167D-A26A-2A51-4F8CE40203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Product Quantization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4100C9F-0A37-12C7-D3B9-39DA186315F8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896078"/>
                <a:ext cx="11270796" cy="582585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>
                    <a:latin typeface="+mn-lt"/>
                  </a:rPr>
                  <a:t>Product Quantization (PQ) </a:t>
                </a:r>
                <a:r>
                  <a:rPr lang="en-US" dirty="0">
                    <a:latin typeface="+mn-lt"/>
                  </a:rPr>
                  <a:t>for ANNS was first proposed by </a:t>
                </a:r>
                <a:r>
                  <a:rPr lang="en-US" dirty="0">
                    <a:latin typeface="+mn-lt"/>
                    <a:hlinkClick r:id="rId3"/>
                  </a:rPr>
                  <a:t>Jégou, </a:t>
                </a:r>
                <a:r>
                  <a:rPr lang="en-US" dirty="0" err="1">
                    <a:latin typeface="+mn-lt"/>
                    <a:hlinkClick r:id="rId3"/>
                  </a:rPr>
                  <a:t>Douze</a:t>
                </a:r>
                <a:r>
                  <a:rPr lang="en-US" dirty="0">
                    <a:latin typeface="+mn-lt"/>
                    <a:hlinkClick r:id="rId3"/>
                  </a:rPr>
                  <a:t>, and Schmid, 2011</a:t>
                </a:r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 Each of the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>
                    <a:latin typeface="+mn-lt"/>
                  </a:rPr>
                  <a:t> </a:t>
                </a:r>
                <a:r>
                  <a:rPr lang="en-US" dirty="0" err="1">
                    <a:latin typeface="+mn-lt"/>
                  </a:rPr>
                  <a:t>subvectors</a:t>
                </a:r>
                <a:r>
                  <a:rPr lang="en-US" dirty="0">
                    <a:latin typeface="+mn-lt"/>
                  </a:rPr>
                  <a:t> have an independent code book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>
                    <a:latin typeface="+mn-lt"/>
                  </a:rPr>
                  <a:t> quantization levels</a:t>
                </a:r>
                <a:endParaRPr lang="en-US" sz="2000" dirty="0">
                  <a:latin typeface="+mn-lt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3,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,…,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en-US" b="0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The full vector is encoded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>
                    <a:latin typeface="+mn-lt"/>
                  </a:rPr>
                  <a:t> codes (quantization levels)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b="0" dirty="0">
                  <a:latin typeface="+mn-lt"/>
                </a:endParaRPr>
              </a:p>
              <a:p>
                <a:r>
                  <a:rPr lang="en-US" b="0" dirty="0">
                    <a:latin typeface="+mn-lt"/>
                  </a:rPr>
                  <a:t>The codes for each </a:t>
                </a:r>
                <a:r>
                  <a:rPr lang="en-US" b="0" dirty="0" err="1">
                    <a:latin typeface="+mn-lt"/>
                  </a:rPr>
                  <a:t>subvector</a:t>
                </a:r>
                <a:r>
                  <a:rPr lang="en-US" b="0" dirty="0">
                    <a:latin typeface="+mn-lt"/>
                  </a:rPr>
                  <a:t> </a:t>
                </a:r>
                <a:r>
                  <a:rPr lang="en-US" dirty="0">
                    <a:latin typeface="+mn-lt"/>
                  </a:rPr>
                  <a:t>is</a:t>
                </a:r>
                <a:r>
                  <a:rPr lang="en-US" b="0" dirty="0">
                    <a:latin typeface="+mn-lt"/>
                  </a:rPr>
                  <a:t> coded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b="0" dirty="0">
                    <a:latin typeface="+mn-lt"/>
                  </a:rPr>
                  <a:t> levels, encoded by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b="0" dirty="0">
                    <a:latin typeface="+mn-lt"/>
                  </a:rPr>
                  <a:t> bits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𝑙𝑜𝑔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</m:oMath>
                  </m:oMathPara>
                </a14:m>
                <a:endParaRPr lang="en-US" b="0" dirty="0">
                  <a:latin typeface="+mn-lt"/>
                </a:endParaRPr>
              </a:p>
              <a:p>
                <a:pPr marL="457200" lvl="1" indent="0">
                  <a:buNone/>
                </a:pPr>
                <a:r>
                  <a:rPr lang="en-US" b="0" dirty="0">
                    <a:latin typeface="+mn-lt"/>
                  </a:rPr>
                  <a:t>Example, using a one byte (8 bit) code</a:t>
                </a:r>
                <a:r>
                  <a:rPr lang="en-US" dirty="0">
                    <a:latin typeface="+mn-lt"/>
                  </a:rPr>
                  <a:t> the centroid code has discrete values: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=256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𝑙𝑒𝑣𝑒𝑙𝑠</m:t>
                      </m:r>
                    </m:oMath>
                  </m:oMathPara>
                </a14:m>
                <a:endParaRPr lang="en-US" b="0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4100C9F-0A37-12C7-D3B9-39DA186315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896078"/>
                <a:ext cx="11270796" cy="5825851"/>
              </a:xfrm>
              <a:blipFill>
                <a:blip r:embed="rId4"/>
                <a:stretch>
                  <a:fillRect l="-1136" t="-1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967317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2F2A23-D05E-D3AB-7698-34AE817902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21922-CE6B-976C-1929-3399715112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Product Quantization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CEEF5DD-938D-0AC5-AA20-42CE28673385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896079"/>
                <a:ext cx="11270796" cy="569899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>
                    <a:latin typeface="+mn-lt"/>
                  </a:rPr>
                  <a:t>Product Quantization (PQ) </a:t>
                </a:r>
                <a:r>
                  <a:rPr lang="en-US" dirty="0">
                    <a:latin typeface="+mn-lt"/>
                  </a:rPr>
                  <a:t>for ANNS was first proposed by </a:t>
                </a:r>
                <a:r>
                  <a:rPr lang="en-US" dirty="0">
                    <a:latin typeface="+mn-lt"/>
                    <a:hlinkClick r:id="rId3"/>
                  </a:rPr>
                  <a:t>Jégou, </a:t>
                </a:r>
                <a:r>
                  <a:rPr lang="en-US" dirty="0" err="1">
                    <a:latin typeface="+mn-lt"/>
                    <a:hlinkClick r:id="rId3"/>
                  </a:rPr>
                  <a:t>Douze</a:t>
                </a:r>
                <a:r>
                  <a:rPr lang="en-US" dirty="0">
                    <a:latin typeface="+mn-lt"/>
                    <a:hlinkClick r:id="rId3"/>
                  </a:rPr>
                  <a:t>, and Schmid, 2011</a:t>
                </a:r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PQ coding is invertible,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dirty="0">
                    <a:latin typeface="+mn-lt"/>
                  </a:rPr>
                  <a:t>, so we can approximately reconstruct the original vector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acc>
                        <m:accPr>
                          <m:chr m:val="̃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CEEF5DD-938D-0AC5-AA20-42CE2867338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896079"/>
                <a:ext cx="11270796" cy="5698998"/>
              </a:xfrm>
              <a:blipFill>
                <a:blip r:embed="rId4"/>
                <a:stretch>
                  <a:fillRect l="-1136" t="-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844141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A093EA-CC99-48B2-0481-DA41425580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8F3B76-7E86-9319-2830-22745F97B6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Product Quantization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9312019-C3B3-67BF-FA81-D84BEEE3EC6D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4" y="896078"/>
                <a:ext cx="7318920" cy="580300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>
                    <a:latin typeface="+mn-lt"/>
                  </a:rPr>
                  <a:t>Product Quantization (PQ) </a:t>
                </a:r>
                <a:r>
                  <a:rPr lang="en-US" dirty="0">
                    <a:latin typeface="+mn-lt"/>
                  </a:rPr>
                  <a:t>is memory efficient  </a:t>
                </a:r>
              </a:p>
              <a:p>
                <a:pPr marL="285750" indent="-285750"/>
                <a:r>
                  <a:rPr lang="en-US" dirty="0">
                    <a:latin typeface="+mn-lt"/>
                  </a:rPr>
                  <a:t>The complete code book for each </a:t>
                </a:r>
                <a:r>
                  <a:rPr lang="en-US" dirty="0" err="1">
                    <a:latin typeface="+mn-lt"/>
                  </a:rPr>
                  <a:t>subvector</a:t>
                </a:r>
                <a:r>
                  <a:rPr lang="en-US" dirty="0">
                    <a:latin typeface="+mn-lt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>
                    <a:latin typeface="+mn-lt"/>
                  </a:rPr>
                  <a:t>, is represented by a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i="1" dirty="0">
                    <a:latin typeface="+mn-lt"/>
                    <a:ea typeface="Cambria Math" panose="02040503050406030204" pitchFamily="18" charset="0"/>
                  </a:rPr>
                  <a:t> </a:t>
                </a:r>
                <a:r>
                  <a:rPr lang="en-US" dirty="0">
                    <a:latin typeface="+mn-lt"/>
                    <a:ea typeface="Cambria Math" panose="02040503050406030204" pitchFamily="18" charset="0"/>
                  </a:rPr>
                  <a:t>array</a:t>
                </a:r>
              </a:p>
              <a:p>
                <a:pPr marL="742950" lvl="1" indent="-285750"/>
                <a:r>
                  <a:rPr lang="en-US" sz="2200" dirty="0">
                    <a:latin typeface="+mn-lt"/>
                  </a:rPr>
                  <a:t>Example, with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200" b="0" i="0" smtClean="0"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sz="22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256</m:t>
                    </m:r>
                  </m:oMath>
                </a14:m>
                <a:r>
                  <a:rPr lang="en-US" sz="2200" dirty="0">
                    <a:latin typeface="+mn-lt"/>
                  </a:rPr>
                  <a:t> the full code book is an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256</m:t>
                    </m:r>
                  </m:oMath>
                </a14:m>
                <a:r>
                  <a:rPr lang="en-US" sz="2200" dirty="0">
                    <a:latin typeface="+mn-lt"/>
                  </a:rPr>
                  <a:t> array </a:t>
                </a:r>
              </a:p>
              <a:p>
                <a:r>
                  <a:rPr lang="en-US" dirty="0">
                    <a:latin typeface="+mn-lt"/>
                  </a:rPr>
                  <a:t>Example of compression</a:t>
                </a:r>
              </a:p>
              <a:p>
                <a:pPr lvl="1"/>
                <a:r>
                  <a:rPr lang="en-US" sz="2200" dirty="0">
                    <a:latin typeface="+mn-lt"/>
                  </a:rPr>
                  <a:t>Vector length, 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=1024</m:t>
                    </m:r>
                  </m:oMath>
                </a14:m>
                <a:r>
                  <a:rPr lang="en-US" sz="2200" dirty="0">
                    <a:latin typeface="+mn-lt"/>
                  </a:rPr>
                  <a:t>, memory for float 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=4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×8×1024=32768</m:t>
                    </m:r>
                  </m:oMath>
                </a14:m>
                <a:r>
                  <a:rPr lang="en-US" sz="2200" dirty="0">
                    <a:latin typeface="+mn-lt"/>
                  </a:rPr>
                  <a:t> bits</a:t>
                </a:r>
              </a:p>
              <a:p>
                <a:pPr lvl="1"/>
                <a:r>
                  <a:rPr lang="en-US" sz="2200" dirty="0">
                    <a:latin typeface="+mn-lt"/>
                  </a:rPr>
                  <a:t>Number of </a:t>
                </a:r>
                <a:r>
                  <a:rPr lang="en-US" sz="2200" dirty="0" err="1">
                    <a:latin typeface="+mn-lt"/>
                  </a:rPr>
                  <a:t>subvectors</a:t>
                </a:r>
                <a:r>
                  <a:rPr lang="en-US" sz="2200" dirty="0">
                    <a:latin typeface="+mn-lt"/>
                  </a:rPr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200" b="0" i="0" smtClean="0">
                        <a:latin typeface="Cambria Math" panose="02040503050406030204" pitchFamily="18" charset="0"/>
                      </a:rPr>
                      <m:t>m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=8</m:t>
                    </m:r>
                  </m:oMath>
                </a14:m>
                <a:endParaRPr lang="en-US" sz="2200" b="0" dirty="0">
                  <a:latin typeface="+mn-lt"/>
                </a:endParaRPr>
              </a:p>
              <a:p>
                <a:pPr lvl="1"/>
                <a:r>
                  <a:rPr lang="en-US" sz="2200" dirty="0">
                    <a:latin typeface="+mn-lt"/>
                  </a:rPr>
                  <a:t>Number of code levels,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200" dirty="0">
                    <a:latin typeface="+mn-lt"/>
                  </a:rPr>
                  <a:t>, with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200" dirty="0"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 sz="2200" i="1">
                        <a:latin typeface="Cambria Math" panose="02040503050406030204" pitchFamily="18" charset="0"/>
                      </a:rPr>
                      <m:t>=8</m:t>
                    </m:r>
                    <m:sSup>
                      <m:sSup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⟶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=2</m:t>
                        </m:r>
                      </m:e>
                      <m:sup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8</m:t>
                        </m:r>
                      </m:sup>
                    </m:sSup>
                    <m:r>
                      <a:rPr lang="en-US" sz="2200" i="1">
                        <a:latin typeface="Cambria Math" panose="02040503050406030204" pitchFamily="18" charset="0"/>
                      </a:rPr>
                      <m:t>=256</m:t>
                    </m:r>
                  </m:oMath>
                </a14:m>
                <a:r>
                  <a:rPr lang="en-US" sz="2200" dirty="0">
                    <a:latin typeface="+mn-lt"/>
                  </a:rPr>
                  <a:t> levels</a:t>
                </a:r>
              </a:p>
              <a:p>
                <a:pPr lvl="1"/>
                <a:r>
                  <a:rPr lang="en-US" sz="2200" dirty="0">
                    <a:latin typeface="+mn-lt"/>
                  </a:rPr>
                  <a:t>Total codes per vector,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200" b="0" i="0" smtClean="0">
                        <a:latin typeface="Cambria Math" panose="02040503050406030204" pitchFamily="18" charset="0"/>
                      </a:rPr>
                      <m:t>m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sup>
                    </m:sSup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8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×256=2048</m:t>
                    </m:r>
                  </m:oMath>
                </a14:m>
                <a:r>
                  <a:rPr lang="en-US" sz="2200" dirty="0">
                    <a:latin typeface="+mn-lt"/>
                  </a:rPr>
                  <a:t> </a:t>
                </a:r>
              </a:p>
              <a:p>
                <a:pPr lvl="1"/>
                <a:r>
                  <a:rPr lang="en-US" sz="2200" b="1" dirty="0">
                    <a:latin typeface="+mn-lt"/>
                  </a:rPr>
                  <a:t>Compression factor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32768</m:t>
                        </m:r>
                      </m:num>
                      <m:den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8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×8</m:t>
                        </m:r>
                      </m:den>
                    </m:f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=512</m:t>
                    </m:r>
                  </m:oMath>
                </a14:m>
                <a:endParaRPr lang="en-US" sz="2200" b="0" dirty="0">
                  <a:latin typeface="+mn-lt"/>
                </a:endParaRPr>
              </a:p>
              <a:p>
                <a:endParaRPr lang="en-US" dirty="0">
                  <a:latin typeface="+mn-lt"/>
                </a:endParaRPr>
              </a:p>
              <a:p>
                <a:endParaRPr lang="en-US" dirty="0">
                  <a:latin typeface="+mn-lt"/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9312019-C3B3-67BF-FA81-D84BEEE3EC6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4" y="896078"/>
                <a:ext cx="7318920" cy="5803001"/>
              </a:xfrm>
              <a:blipFill>
                <a:blip r:embed="rId3"/>
                <a:stretch>
                  <a:fillRect l="-1750" t="-1786" r="-18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7C2F74F9-740B-2981-0F8C-03606E76587A}"/>
              </a:ext>
            </a:extLst>
          </p:cNvPr>
          <p:cNvSpPr/>
          <p:nvPr/>
        </p:nvSpPr>
        <p:spPr>
          <a:xfrm>
            <a:off x="8344761" y="2040146"/>
            <a:ext cx="3738147" cy="3016356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F5A2D26-38EB-C134-E358-0882A7974ED9}"/>
              </a:ext>
            </a:extLst>
          </p:cNvPr>
          <p:cNvSpPr/>
          <p:nvPr/>
        </p:nvSpPr>
        <p:spPr>
          <a:xfrm>
            <a:off x="11061441" y="2040146"/>
            <a:ext cx="1021467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 ,k-1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DB53ADE-5D41-2D5D-4E7E-7E0EE86B5E1C}"/>
              </a:ext>
            </a:extLst>
          </p:cNvPr>
          <p:cNvSpPr/>
          <p:nvPr/>
        </p:nvSpPr>
        <p:spPr>
          <a:xfrm>
            <a:off x="11061441" y="2402992"/>
            <a:ext cx="1021468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 ,k-1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D8F1C95-7DA4-7857-11C2-8D8408FA7081}"/>
              </a:ext>
            </a:extLst>
          </p:cNvPr>
          <p:cNvSpPr/>
          <p:nvPr/>
        </p:nvSpPr>
        <p:spPr>
          <a:xfrm>
            <a:off x="11061441" y="2752168"/>
            <a:ext cx="1021468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 ,k-1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B279963-ED80-1A6A-9DE4-089759992223}"/>
              </a:ext>
            </a:extLst>
          </p:cNvPr>
          <p:cNvSpPr/>
          <p:nvPr/>
        </p:nvSpPr>
        <p:spPr>
          <a:xfrm>
            <a:off x="11061439" y="3115014"/>
            <a:ext cx="1021470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 ,k-1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CB026F5-470D-5DBB-5A6D-774A84B90136}"/>
              </a:ext>
            </a:extLst>
          </p:cNvPr>
          <p:cNvSpPr/>
          <p:nvPr/>
        </p:nvSpPr>
        <p:spPr>
          <a:xfrm>
            <a:off x="11061438" y="4330810"/>
            <a:ext cx="1021473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N-2 ,k-1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57514C9-F0B2-21E3-45ED-4BA52CB1ACA9}"/>
              </a:ext>
            </a:extLst>
          </p:cNvPr>
          <p:cNvSpPr/>
          <p:nvPr/>
        </p:nvSpPr>
        <p:spPr>
          <a:xfrm>
            <a:off x="11061436" y="4693656"/>
            <a:ext cx="1021473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N-1,k-1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C967AF1-84E8-6718-75BB-15B6CD24BC04}"/>
              </a:ext>
            </a:extLst>
          </p:cNvPr>
          <p:cNvSpPr txBox="1"/>
          <p:nvPr/>
        </p:nvSpPr>
        <p:spPr>
          <a:xfrm>
            <a:off x="11280333" y="3407480"/>
            <a:ext cx="457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5F60773-26F9-7DD8-A7C9-0069420A3651}"/>
              </a:ext>
            </a:extLst>
          </p:cNvPr>
          <p:cNvSpPr/>
          <p:nvPr/>
        </p:nvSpPr>
        <p:spPr>
          <a:xfrm>
            <a:off x="8344766" y="2040146"/>
            <a:ext cx="1021467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0 ,0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9A41CEF-1518-409A-7AD3-89CD47BB6EC6}"/>
              </a:ext>
            </a:extLst>
          </p:cNvPr>
          <p:cNvSpPr/>
          <p:nvPr/>
        </p:nvSpPr>
        <p:spPr>
          <a:xfrm>
            <a:off x="8344766" y="2402992"/>
            <a:ext cx="1021468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1 ,0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9D918FD-8876-EAD3-81E1-ED6F85FFB505}"/>
              </a:ext>
            </a:extLst>
          </p:cNvPr>
          <p:cNvSpPr/>
          <p:nvPr/>
        </p:nvSpPr>
        <p:spPr>
          <a:xfrm>
            <a:off x="8344766" y="2752168"/>
            <a:ext cx="1021468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2 ,0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4FE63EA-A187-58AE-2C74-1C16BD8208BE}"/>
              </a:ext>
            </a:extLst>
          </p:cNvPr>
          <p:cNvSpPr/>
          <p:nvPr/>
        </p:nvSpPr>
        <p:spPr>
          <a:xfrm>
            <a:off x="8344764" y="3115014"/>
            <a:ext cx="1021470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3 ,0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8094A8A-B4E8-84BC-2B3A-2D16728AA270}"/>
              </a:ext>
            </a:extLst>
          </p:cNvPr>
          <p:cNvSpPr/>
          <p:nvPr/>
        </p:nvSpPr>
        <p:spPr>
          <a:xfrm>
            <a:off x="8344763" y="4330810"/>
            <a:ext cx="1021473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N-2 ,0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233D1F1-DA6E-109C-54C4-C87DAA10084D}"/>
              </a:ext>
            </a:extLst>
          </p:cNvPr>
          <p:cNvSpPr/>
          <p:nvPr/>
        </p:nvSpPr>
        <p:spPr>
          <a:xfrm>
            <a:off x="8344761" y="4693656"/>
            <a:ext cx="1021473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N-1,0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7C731BA-2881-18BE-5306-B46083B564EE}"/>
              </a:ext>
            </a:extLst>
          </p:cNvPr>
          <p:cNvSpPr txBox="1"/>
          <p:nvPr/>
        </p:nvSpPr>
        <p:spPr>
          <a:xfrm>
            <a:off x="8563658" y="3407480"/>
            <a:ext cx="457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5947D62-A103-0C1E-B3FC-2FF8D700C380}"/>
              </a:ext>
            </a:extLst>
          </p:cNvPr>
          <p:cNvSpPr/>
          <p:nvPr/>
        </p:nvSpPr>
        <p:spPr>
          <a:xfrm>
            <a:off x="9366233" y="2040146"/>
            <a:ext cx="1021467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0 ,1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FF0446F-D664-C122-0E66-ED98DD7F4C01}"/>
              </a:ext>
            </a:extLst>
          </p:cNvPr>
          <p:cNvSpPr/>
          <p:nvPr/>
        </p:nvSpPr>
        <p:spPr>
          <a:xfrm>
            <a:off x="9366233" y="2402992"/>
            <a:ext cx="1021468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1 ,1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0ACA557-896D-5ACA-4E0E-1FC9075BC0AD}"/>
              </a:ext>
            </a:extLst>
          </p:cNvPr>
          <p:cNvSpPr/>
          <p:nvPr/>
        </p:nvSpPr>
        <p:spPr>
          <a:xfrm>
            <a:off x="9366233" y="2752168"/>
            <a:ext cx="1021468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2 ,1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69BEB9C-5E77-1849-4635-74C567A9179E}"/>
              </a:ext>
            </a:extLst>
          </p:cNvPr>
          <p:cNvSpPr/>
          <p:nvPr/>
        </p:nvSpPr>
        <p:spPr>
          <a:xfrm>
            <a:off x="9366231" y="3115014"/>
            <a:ext cx="1021470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3 ,1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B56CE92-7A9E-625E-6636-09741FB400FD}"/>
              </a:ext>
            </a:extLst>
          </p:cNvPr>
          <p:cNvSpPr/>
          <p:nvPr/>
        </p:nvSpPr>
        <p:spPr>
          <a:xfrm>
            <a:off x="9366230" y="4330810"/>
            <a:ext cx="1021473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N-2 ,1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CF17534-A0FD-02BE-D384-C28C2B334BDE}"/>
              </a:ext>
            </a:extLst>
          </p:cNvPr>
          <p:cNvSpPr/>
          <p:nvPr/>
        </p:nvSpPr>
        <p:spPr>
          <a:xfrm>
            <a:off x="9366228" y="4693656"/>
            <a:ext cx="1021473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N-1,1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B87A24D-D780-A0D9-92F1-A0AD5BBAD914}"/>
              </a:ext>
            </a:extLst>
          </p:cNvPr>
          <p:cNvSpPr txBox="1"/>
          <p:nvPr/>
        </p:nvSpPr>
        <p:spPr>
          <a:xfrm>
            <a:off x="9585125" y="3407480"/>
            <a:ext cx="457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F568A98-7EDC-1557-0F4C-6C34991CF46C}"/>
              </a:ext>
            </a:extLst>
          </p:cNvPr>
          <p:cNvSpPr txBox="1"/>
          <p:nvPr/>
        </p:nvSpPr>
        <p:spPr>
          <a:xfrm>
            <a:off x="10387700" y="1963196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7926960-15B6-1A53-D05D-100375209AFF}"/>
              </a:ext>
            </a:extLst>
          </p:cNvPr>
          <p:cNvSpPr txBox="1"/>
          <p:nvPr/>
        </p:nvSpPr>
        <p:spPr>
          <a:xfrm>
            <a:off x="10348862" y="2347604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6C01A0D-F6BC-257D-CE3A-6B7166EF0BD6}"/>
              </a:ext>
            </a:extLst>
          </p:cNvPr>
          <p:cNvSpPr txBox="1"/>
          <p:nvPr/>
        </p:nvSpPr>
        <p:spPr>
          <a:xfrm>
            <a:off x="10348862" y="2713693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3CC6119-CAA7-0224-4B66-57E30E190D2D}"/>
              </a:ext>
            </a:extLst>
          </p:cNvPr>
          <p:cNvSpPr txBox="1"/>
          <p:nvPr/>
        </p:nvSpPr>
        <p:spPr>
          <a:xfrm>
            <a:off x="10296416" y="3086073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378D117-9FC2-7010-47F3-7035388E2A5F}"/>
              </a:ext>
            </a:extLst>
          </p:cNvPr>
          <p:cNvSpPr txBox="1"/>
          <p:nvPr/>
        </p:nvSpPr>
        <p:spPr>
          <a:xfrm>
            <a:off x="10323312" y="4270230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9DB8E82-058A-33D6-CE4C-DEFECF4DA995}"/>
              </a:ext>
            </a:extLst>
          </p:cNvPr>
          <p:cNvSpPr txBox="1"/>
          <p:nvPr/>
        </p:nvSpPr>
        <p:spPr>
          <a:xfrm>
            <a:off x="10296416" y="4636319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590CEEB-BC4B-A34C-1530-862D31784D14}"/>
              </a:ext>
            </a:extLst>
          </p:cNvPr>
          <p:cNvCxnSpPr/>
          <p:nvPr/>
        </p:nvCxnSpPr>
        <p:spPr>
          <a:xfrm>
            <a:off x="8344761" y="1882588"/>
            <a:ext cx="3738147" cy="0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378BDF8-B35C-4DD8-06A3-6AECD24183C9}"/>
              </a:ext>
            </a:extLst>
          </p:cNvPr>
          <p:cNvCxnSpPr>
            <a:cxnSpLocks/>
          </p:cNvCxnSpPr>
          <p:nvPr/>
        </p:nvCxnSpPr>
        <p:spPr>
          <a:xfrm flipV="1">
            <a:off x="8196943" y="2040146"/>
            <a:ext cx="0" cy="3016356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289E6A4-B5A3-B66D-29C4-8EB86C442BE6}"/>
                  </a:ext>
                </a:extLst>
              </p:cNvPr>
              <p:cNvSpPr txBox="1"/>
              <p:nvPr/>
            </p:nvSpPr>
            <p:spPr>
              <a:xfrm>
                <a:off x="10118610" y="1446467"/>
                <a:ext cx="46050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289E6A4-B5A3-B66D-29C4-8EB86C442B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18610" y="1446467"/>
                <a:ext cx="460504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A22BDB1-4725-AF38-7F80-D7E778204336}"/>
                  </a:ext>
                </a:extLst>
              </p:cNvPr>
              <p:cNvSpPr txBox="1"/>
              <p:nvPr/>
            </p:nvSpPr>
            <p:spPr>
              <a:xfrm>
                <a:off x="7775918" y="3224572"/>
                <a:ext cx="40716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A22BDB1-4725-AF38-7F80-D7E7782043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5918" y="3224572"/>
                <a:ext cx="407167" cy="461665"/>
              </a:xfrm>
              <a:prstGeom prst="rect">
                <a:avLst/>
              </a:prstGeom>
              <a:blipFill>
                <a:blip r:embed="rId5"/>
                <a:stretch>
                  <a:fillRect l="-4545" r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76100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/>
      <p:bldP spid="27" grpId="0"/>
      <p:bldP spid="28" grpId="0"/>
      <p:bldP spid="29" grpId="0"/>
      <p:bldP spid="30" grpId="0"/>
      <p:bldP spid="31" grpId="0"/>
      <p:bldP spid="32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00DEAD-D601-8B9F-C073-20964A6F4D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9D8072-659E-4A7F-25D9-4299DAFDA3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Product Quantization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98EAA21-64F7-6F0C-85FC-E1635924EFE9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4" y="896078"/>
                <a:ext cx="11412312" cy="580300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Product Quantization (PQ) queries use </a:t>
                </a:r>
                <a:r>
                  <a:rPr lang="en-US" b="1" dirty="0">
                    <a:latin typeface="+mn-lt"/>
                  </a:rPr>
                  <a:t>asymmetric distance (ASD) calculations</a:t>
                </a:r>
              </a:p>
              <a:p>
                <a:pPr marL="285750" indent="-285750"/>
                <a:r>
                  <a:rPr lang="en-US" dirty="0">
                    <a:latin typeface="+mn-lt"/>
                  </a:rPr>
                  <a:t>A naïve algorithm for PQ ANNS requires expanding the compressed vectors </a:t>
                </a:r>
              </a:p>
              <a:p>
                <a:pPr marL="742950" lvl="1" indent="-285750"/>
                <a:r>
                  <a:rPr lang="en-US" dirty="0">
                    <a:latin typeface="+mn-lt"/>
                  </a:rPr>
                  <a:t>This process is </a:t>
                </a:r>
                <a:r>
                  <a:rPr lang="en-US" b="1" dirty="0">
                    <a:latin typeface="+mn-lt"/>
                  </a:rPr>
                  <a:t>invertible</a:t>
                </a:r>
                <a:r>
                  <a:rPr lang="en-US" dirty="0">
                    <a:latin typeface="+mn-lt"/>
                  </a:rPr>
                  <a:t> and is therefore </a:t>
                </a:r>
                <a:r>
                  <a:rPr lang="en-US" b="1" dirty="0">
                    <a:latin typeface="+mn-lt"/>
                  </a:rPr>
                  <a:t>symmetric</a:t>
                </a:r>
                <a:r>
                  <a:rPr lang="en-US" dirty="0">
                    <a:latin typeface="+mn-lt"/>
                  </a:rPr>
                  <a:t> </a:t>
                </a:r>
              </a:p>
              <a:p>
                <a:pPr marL="285750" indent="-285750"/>
                <a:r>
                  <a:rPr lang="en-US" dirty="0">
                    <a:latin typeface="+mn-lt"/>
                  </a:rPr>
                  <a:t>ASD provides an efficient look-up method for ANNS</a:t>
                </a:r>
              </a:p>
              <a:p>
                <a:pPr marL="285750" indent="-285750"/>
                <a:r>
                  <a:rPr lang="en-US" dirty="0">
                    <a:latin typeface="+mn-lt"/>
                  </a:rPr>
                  <a:t>For the ASD algorithm distances are computed between the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>
                    <a:latin typeface="+mn-lt"/>
                  </a:rPr>
                  <a:t> </a:t>
                </a:r>
                <a:r>
                  <a:rPr lang="en-US" dirty="0" err="1">
                    <a:latin typeface="+mn-lt"/>
                  </a:rPr>
                  <a:t>subvectors</a:t>
                </a:r>
                <a:r>
                  <a:rPr lang="en-US" dirty="0">
                    <a:latin typeface="+mn-lt"/>
                  </a:rPr>
                  <a:t> of the query,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>
                    <a:latin typeface="+mn-lt"/>
                  </a:rPr>
                  <a:t>, and the </a:t>
                </a:r>
                <a:r>
                  <a:rPr lang="en-US" dirty="0" err="1">
                    <a:latin typeface="+mn-lt"/>
                  </a:rPr>
                  <a:t>subvectors</a:t>
                </a:r>
                <a:r>
                  <a:rPr lang="en-US" dirty="0">
                    <a:latin typeface="+mn-lt"/>
                  </a:rPr>
                  <a:t> of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>
                    <a:latin typeface="+mn-lt"/>
                  </a:rPr>
                  <a:t> centroids,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>
                  <a:latin typeface="+mn-lt"/>
                </a:endParaRPr>
              </a:p>
              <a:p>
                <a:pPr marL="742950" lvl="1" indent="-285750"/>
                <a:r>
                  <a:rPr lang="en-US" dirty="0">
                    <a:latin typeface="+mn-lt"/>
                  </a:rPr>
                  <a:t>This process is not investable and is therefore </a:t>
                </a:r>
                <a:r>
                  <a:rPr lang="en-US" b="1" dirty="0">
                    <a:latin typeface="+mn-lt"/>
                  </a:rPr>
                  <a:t>asymmetric</a:t>
                </a:r>
                <a:r>
                  <a:rPr lang="en-US" dirty="0">
                    <a:latin typeface="+mn-lt"/>
                  </a:rPr>
                  <a:t> </a:t>
                </a:r>
              </a:p>
              <a:p>
                <a:pPr marL="742950" lvl="1" indent="-285750"/>
                <a:r>
                  <a:rPr lang="en-US" dirty="0">
                    <a:latin typeface="+mn-lt"/>
                  </a:rPr>
                  <a:t>The result is a lookup table of dimension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p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endParaRPr lang="en-US" dirty="0">
                  <a:latin typeface="+mn-lt"/>
                </a:endParaRPr>
              </a:p>
              <a:p>
                <a:pPr marL="742950" lvl="1" indent="-285750"/>
                <a:r>
                  <a:rPr lang="en-US" dirty="0">
                    <a:latin typeface="+mn-lt"/>
                  </a:rPr>
                  <a:t>NN search on the lookup table is fast </a:t>
                </a:r>
              </a:p>
              <a:p>
                <a:pPr marL="285750" indent="-285750"/>
                <a:endParaRPr lang="en-US" b="0" dirty="0">
                  <a:latin typeface="+mn-lt"/>
                </a:endParaRPr>
              </a:p>
              <a:p>
                <a:endParaRPr lang="en-US" dirty="0">
                  <a:latin typeface="+mn-lt"/>
                </a:endParaRPr>
              </a:p>
              <a:p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98EAA21-64F7-6F0C-85FC-E1635924EFE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4" y="896078"/>
                <a:ext cx="11412312" cy="5803001"/>
              </a:xfrm>
              <a:blipFill>
                <a:blip r:embed="rId3"/>
                <a:stretch>
                  <a:fillRect l="-1122" t="-1786" r="-5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8" name="Group 67">
            <a:extLst>
              <a:ext uri="{FF2B5EF4-FFF2-40B4-BE49-F238E27FC236}">
                <a16:creationId xmlns:a16="http://schemas.microsoft.com/office/drawing/2014/main" id="{B65D19C0-B598-6051-6E61-7911D8196E6C}"/>
              </a:ext>
            </a:extLst>
          </p:cNvPr>
          <p:cNvGrpSpPr/>
          <p:nvPr/>
        </p:nvGrpSpPr>
        <p:grpSpPr>
          <a:xfrm>
            <a:off x="9279581" y="4337469"/>
            <a:ext cx="2579045" cy="2298539"/>
            <a:chOff x="4425904" y="2425838"/>
            <a:chExt cx="3738150" cy="3093306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323CB0AD-4740-2E72-8A4E-F8AB593C7B55}"/>
                </a:ext>
              </a:extLst>
            </p:cNvPr>
            <p:cNvSpPr/>
            <p:nvPr/>
          </p:nvSpPr>
          <p:spPr>
            <a:xfrm>
              <a:off x="4425904" y="2502788"/>
              <a:ext cx="3738147" cy="3016356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DD34D306-9B78-5A5E-6C51-8307B5DF35D0}"/>
                </a:ext>
              </a:extLst>
            </p:cNvPr>
            <p:cNvSpPr/>
            <p:nvPr/>
          </p:nvSpPr>
          <p:spPr>
            <a:xfrm>
              <a:off x="7142584" y="2502788"/>
              <a:ext cx="1021467" cy="36284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0 ,-1</a:t>
              </a: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785C0E14-13F8-AB9B-9CD3-2EDD703F0F86}"/>
                </a:ext>
              </a:extLst>
            </p:cNvPr>
            <p:cNvSpPr/>
            <p:nvPr/>
          </p:nvSpPr>
          <p:spPr>
            <a:xfrm>
              <a:off x="7142584" y="2865634"/>
              <a:ext cx="1021468" cy="36284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1 ,m-1</a:t>
              </a: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5223266A-3588-22A4-F2E9-5D90E76B043E}"/>
                </a:ext>
              </a:extLst>
            </p:cNvPr>
            <p:cNvSpPr/>
            <p:nvPr/>
          </p:nvSpPr>
          <p:spPr>
            <a:xfrm>
              <a:off x="7142584" y="3214810"/>
              <a:ext cx="1021468" cy="36284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2 ,m-1</a:t>
              </a: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35501206-0930-B406-36CC-AD6ACF771486}"/>
                </a:ext>
              </a:extLst>
            </p:cNvPr>
            <p:cNvSpPr/>
            <p:nvPr/>
          </p:nvSpPr>
          <p:spPr>
            <a:xfrm>
              <a:off x="7142582" y="3577656"/>
              <a:ext cx="1021470" cy="36284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3 ,m-1</a:t>
              </a: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6A534B37-E621-1EC3-A1A9-5297E95624C3}"/>
                </a:ext>
              </a:extLst>
            </p:cNvPr>
            <p:cNvSpPr/>
            <p:nvPr/>
          </p:nvSpPr>
          <p:spPr>
            <a:xfrm>
              <a:off x="7142581" y="4793452"/>
              <a:ext cx="1021473" cy="36284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k-2 ,m-1</a:t>
              </a: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62B117E0-934F-1055-C82D-A3A5F4008709}"/>
                </a:ext>
              </a:extLst>
            </p:cNvPr>
            <p:cNvSpPr/>
            <p:nvPr/>
          </p:nvSpPr>
          <p:spPr>
            <a:xfrm>
              <a:off x="7142579" y="5156298"/>
              <a:ext cx="1021473" cy="36284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k-1,k-1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B18B12C4-8618-F5FD-65E9-CE967C566D62}"/>
                </a:ext>
              </a:extLst>
            </p:cNvPr>
            <p:cNvSpPr txBox="1"/>
            <p:nvPr/>
          </p:nvSpPr>
          <p:spPr>
            <a:xfrm>
              <a:off x="7361476" y="3870122"/>
              <a:ext cx="45719" cy="8844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.</a:t>
              </a:r>
            </a:p>
            <a:p>
              <a:r>
                <a:rPr lang="en-US" sz="1200" b="1" dirty="0"/>
                <a:t>.</a:t>
              </a:r>
            </a:p>
            <a:p>
              <a:r>
                <a:rPr lang="en-US" sz="1200" b="1" dirty="0"/>
                <a:t>.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BB7A796D-500E-6A89-B5FE-182987176EE4}"/>
                </a:ext>
              </a:extLst>
            </p:cNvPr>
            <p:cNvSpPr/>
            <p:nvPr/>
          </p:nvSpPr>
          <p:spPr>
            <a:xfrm>
              <a:off x="4425909" y="2502788"/>
              <a:ext cx="1021467" cy="36284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0 ,0</a:t>
              </a: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10B8CC90-AB0C-EB76-8106-D93D32789134}"/>
                </a:ext>
              </a:extLst>
            </p:cNvPr>
            <p:cNvSpPr/>
            <p:nvPr/>
          </p:nvSpPr>
          <p:spPr>
            <a:xfrm>
              <a:off x="4425909" y="2865634"/>
              <a:ext cx="1021468" cy="36284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1 ,0</a:t>
              </a: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53575AEF-E16F-401F-AB1F-DAE065325DE9}"/>
                </a:ext>
              </a:extLst>
            </p:cNvPr>
            <p:cNvSpPr/>
            <p:nvPr/>
          </p:nvSpPr>
          <p:spPr>
            <a:xfrm>
              <a:off x="4425909" y="3214810"/>
              <a:ext cx="1021468" cy="36284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2 ,0</a:t>
              </a: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3A46976A-8446-337F-0642-9DAFB8027DC8}"/>
                </a:ext>
              </a:extLst>
            </p:cNvPr>
            <p:cNvSpPr/>
            <p:nvPr/>
          </p:nvSpPr>
          <p:spPr>
            <a:xfrm>
              <a:off x="4425907" y="3577656"/>
              <a:ext cx="1021470" cy="36284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3 ,0</a:t>
              </a: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EBAC01E7-2601-019D-1DE6-88AD234FD030}"/>
                </a:ext>
              </a:extLst>
            </p:cNvPr>
            <p:cNvSpPr/>
            <p:nvPr/>
          </p:nvSpPr>
          <p:spPr>
            <a:xfrm>
              <a:off x="4425906" y="4793452"/>
              <a:ext cx="1021473" cy="36284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k-2 ,0</a:t>
              </a: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0CA9BDBB-BC21-8764-50DC-847F5BD36CF5}"/>
                </a:ext>
              </a:extLst>
            </p:cNvPr>
            <p:cNvSpPr/>
            <p:nvPr/>
          </p:nvSpPr>
          <p:spPr>
            <a:xfrm>
              <a:off x="4425904" y="5156298"/>
              <a:ext cx="1021473" cy="36284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k-1,0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AF2F29D9-0395-6C2C-0982-3103A6E8389B}"/>
                </a:ext>
              </a:extLst>
            </p:cNvPr>
            <p:cNvSpPr txBox="1"/>
            <p:nvPr/>
          </p:nvSpPr>
          <p:spPr>
            <a:xfrm>
              <a:off x="4644802" y="3870122"/>
              <a:ext cx="45719" cy="8844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.</a:t>
              </a:r>
            </a:p>
            <a:p>
              <a:r>
                <a:rPr lang="en-US" sz="1200" b="1" dirty="0"/>
                <a:t>.</a:t>
              </a:r>
            </a:p>
            <a:p>
              <a:r>
                <a:rPr lang="en-US" sz="1200" b="1" dirty="0"/>
                <a:t>.</a:t>
              </a:r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FDE06383-B287-C229-46C7-B68B1498315E}"/>
                </a:ext>
              </a:extLst>
            </p:cNvPr>
            <p:cNvSpPr/>
            <p:nvPr/>
          </p:nvSpPr>
          <p:spPr>
            <a:xfrm>
              <a:off x="5447376" y="2502788"/>
              <a:ext cx="1021467" cy="36284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0 ,1</a:t>
              </a:r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9AD979AB-E718-A0C2-6B37-0A3FF41A079E}"/>
                </a:ext>
              </a:extLst>
            </p:cNvPr>
            <p:cNvSpPr/>
            <p:nvPr/>
          </p:nvSpPr>
          <p:spPr>
            <a:xfrm>
              <a:off x="5447376" y="2865634"/>
              <a:ext cx="1021468" cy="36284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1 ,1</a:t>
              </a:r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247E97D2-DB6A-1C50-4F24-4FE24C43FBCA}"/>
                </a:ext>
              </a:extLst>
            </p:cNvPr>
            <p:cNvSpPr/>
            <p:nvPr/>
          </p:nvSpPr>
          <p:spPr>
            <a:xfrm>
              <a:off x="5447376" y="3214810"/>
              <a:ext cx="1021468" cy="36284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2 ,1</a:t>
              </a:r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EB59611A-FED7-EA11-8F30-9E334CCDB49A}"/>
                </a:ext>
              </a:extLst>
            </p:cNvPr>
            <p:cNvSpPr/>
            <p:nvPr/>
          </p:nvSpPr>
          <p:spPr>
            <a:xfrm>
              <a:off x="5447374" y="3577656"/>
              <a:ext cx="1021470" cy="36284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3 ,1</a:t>
              </a:r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00374324-4244-F6F7-DE9D-6C193A2D9690}"/>
                </a:ext>
              </a:extLst>
            </p:cNvPr>
            <p:cNvSpPr/>
            <p:nvPr/>
          </p:nvSpPr>
          <p:spPr>
            <a:xfrm>
              <a:off x="5447373" y="4793452"/>
              <a:ext cx="1021473" cy="36284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N-2 ,1</a:t>
              </a:r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A5AB5769-9516-4722-6565-AB6A98A77E5B}"/>
                </a:ext>
              </a:extLst>
            </p:cNvPr>
            <p:cNvSpPr/>
            <p:nvPr/>
          </p:nvSpPr>
          <p:spPr>
            <a:xfrm>
              <a:off x="5447371" y="5156298"/>
              <a:ext cx="1021473" cy="36284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N-1,1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E2F0DA0E-0C8F-5F21-B589-50E28864FCEE}"/>
                </a:ext>
              </a:extLst>
            </p:cNvPr>
            <p:cNvSpPr txBox="1"/>
            <p:nvPr/>
          </p:nvSpPr>
          <p:spPr>
            <a:xfrm>
              <a:off x="5666268" y="3870122"/>
              <a:ext cx="45719" cy="8844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.</a:t>
              </a:r>
            </a:p>
            <a:p>
              <a:r>
                <a:rPr lang="en-US" sz="1200" b="1" dirty="0"/>
                <a:t>.</a:t>
              </a:r>
            </a:p>
            <a:p>
              <a:r>
                <a:rPr lang="en-US" sz="1200" b="1" dirty="0"/>
                <a:t>.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1326E8D4-3604-D280-1B9A-D6B3B377D8B4}"/>
                </a:ext>
              </a:extLst>
            </p:cNvPr>
            <p:cNvSpPr txBox="1"/>
            <p:nvPr/>
          </p:nvSpPr>
          <p:spPr>
            <a:xfrm>
              <a:off x="6468843" y="2425838"/>
              <a:ext cx="660128" cy="3790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/>
                <a:t>. . .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A5B79DFE-DDFA-B019-A89A-5E31AD8984C6}"/>
                </a:ext>
              </a:extLst>
            </p:cNvPr>
            <p:cNvSpPr txBox="1"/>
            <p:nvPr/>
          </p:nvSpPr>
          <p:spPr>
            <a:xfrm>
              <a:off x="6430005" y="2810246"/>
              <a:ext cx="660128" cy="3790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/>
                <a:t>. . .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916CFE6F-C6F1-5D16-CF82-922BEB38FBAE}"/>
                </a:ext>
              </a:extLst>
            </p:cNvPr>
            <p:cNvSpPr txBox="1"/>
            <p:nvPr/>
          </p:nvSpPr>
          <p:spPr>
            <a:xfrm>
              <a:off x="6430005" y="3176335"/>
              <a:ext cx="660128" cy="3790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/>
                <a:t>. . .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A20D81A1-0FF3-6FE8-6BCE-55EC0A5138E6}"/>
                </a:ext>
              </a:extLst>
            </p:cNvPr>
            <p:cNvSpPr txBox="1"/>
            <p:nvPr/>
          </p:nvSpPr>
          <p:spPr>
            <a:xfrm>
              <a:off x="6377559" y="3548715"/>
              <a:ext cx="660128" cy="3790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/>
                <a:t>. . .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919FB8DB-FC72-9411-E92B-EB23D3CC66C0}"/>
                </a:ext>
              </a:extLst>
            </p:cNvPr>
            <p:cNvSpPr txBox="1"/>
            <p:nvPr/>
          </p:nvSpPr>
          <p:spPr>
            <a:xfrm>
              <a:off x="6404455" y="4732872"/>
              <a:ext cx="660128" cy="3790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/>
                <a:t>. . .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6BE7C7EE-51FB-E47A-61B1-B64B97CAA158}"/>
                </a:ext>
              </a:extLst>
            </p:cNvPr>
            <p:cNvSpPr txBox="1"/>
            <p:nvPr/>
          </p:nvSpPr>
          <p:spPr>
            <a:xfrm>
              <a:off x="6377559" y="5098960"/>
              <a:ext cx="660128" cy="3790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/>
                <a:t>. . .</a:t>
              </a:r>
            </a:p>
          </p:txBody>
        </p:sp>
      </p:grp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549CEBAF-54FE-A612-3274-2E1CCB0F05ED}"/>
              </a:ext>
            </a:extLst>
          </p:cNvPr>
          <p:cNvCxnSpPr>
            <a:cxnSpLocks/>
          </p:cNvCxnSpPr>
          <p:nvPr/>
        </p:nvCxnSpPr>
        <p:spPr>
          <a:xfrm>
            <a:off x="9279582" y="4256861"/>
            <a:ext cx="2579042" cy="0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504AF0C5-18F4-DD39-E8A9-75A74E6D4941}"/>
              </a:ext>
            </a:extLst>
          </p:cNvPr>
          <p:cNvCxnSpPr>
            <a:cxnSpLocks/>
          </p:cNvCxnSpPr>
          <p:nvPr/>
        </p:nvCxnSpPr>
        <p:spPr>
          <a:xfrm flipV="1">
            <a:off x="9131764" y="4414419"/>
            <a:ext cx="0" cy="2221612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A36F449D-07EA-B77C-473A-8ADC7DC5C1AB}"/>
                  </a:ext>
                </a:extLst>
              </p:cNvPr>
              <p:cNvSpPr txBox="1"/>
              <p:nvPr/>
            </p:nvSpPr>
            <p:spPr>
              <a:xfrm>
                <a:off x="10370255" y="3808873"/>
                <a:ext cx="46050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A36F449D-07EA-B77C-473A-8ADC7DC5C1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70255" y="3808873"/>
                <a:ext cx="460504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78408B30-D12C-FC9C-7DA1-B61F119DC2D0}"/>
                  </a:ext>
                </a:extLst>
              </p:cNvPr>
              <p:cNvSpPr txBox="1"/>
              <p:nvPr/>
            </p:nvSpPr>
            <p:spPr>
              <a:xfrm>
                <a:off x="8761214" y="5173110"/>
                <a:ext cx="40716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78408B30-D12C-FC9C-7DA1-B61F119DC2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1214" y="5173110"/>
                <a:ext cx="407167" cy="461665"/>
              </a:xfrm>
              <a:prstGeom prst="rect">
                <a:avLst/>
              </a:prstGeom>
              <a:blipFill>
                <a:blip r:embed="rId5"/>
                <a:stretch>
                  <a:fillRect b="-1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877478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632BCB-E35F-71F4-ACCB-5980CA61F8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069039-7502-1DF6-8301-AA0C989808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Similarity Search at Scale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1593CB-C8CB-2922-EED4-EE11BED7755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5" y="896079"/>
            <a:ext cx="11525250" cy="206556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Pipeline for </a:t>
            </a:r>
            <a:r>
              <a:rPr lang="en-US" b="1" dirty="0">
                <a:latin typeface="+mn-lt"/>
              </a:rPr>
              <a:t>similarity joins</a:t>
            </a:r>
            <a:r>
              <a:rPr lang="en-US" dirty="0">
                <a:latin typeface="+mn-lt"/>
              </a:rPr>
              <a:t> at massive scale</a:t>
            </a:r>
          </a:p>
          <a:p>
            <a:r>
              <a:rPr lang="en-US" sz="2400" dirty="0">
                <a:latin typeface="+mn-lt"/>
              </a:rPr>
              <a:t>Our goal is to find rapidly approximate nearest neighbors with </a:t>
            </a:r>
            <a:r>
              <a:rPr lang="en-US" sz="2400" b="1" dirty="0">
                <a:latin typeface="+mn-lt"/>
              </a:rPr>
              <a:t>high recall </a:t>
            </a:r>
          </a:p>
          <a:p>
            <a:r>
              <a:rPr lang="en-US" sz="2400" dirty="0">
                <a:latin typeface="+mn-lt"/>
              </a:rPr>
              <a:t>No one method can achieve this goal </a:t>
            </a:r>
          </a:p>
          <a:p>
            <a:r>
              <a:rPr lang="en-US" sz="2400" dirty="0">
                <a:latin typeface="+mn-lt"/>
              </a:rPr>
              <a:t>In practice use a pipeline which concatenates several methods  </a:t>
            </a: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925C636-61DA-807E-BA01-B210757D5C93}"/>
              </a:ext>
            </a:extLst>
          </p:cNvPr>
          <p:cNvSpPr/>
          <p:nvPr/>
        </p:nvSpPr>
        <p:spPr>
          <a:xfrm>
            <a:off x="239764" y="3946372"/>
            <a:ext cx="2643414" cy="2689636"/>
          </a:xfrm>
          <a:prstGeom prst="rect">
            <a:avLst/>
          </a:prstGeom>
          <a:noFill/>
          <a:ln w="508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2000" b="1" dirty="0">
                <a:solidFill>
                  <a:schemeClr val="accent2">
                    <a:lumMod val="75000"/>
                  </a:schemeClr>
                </a:solidFill>
              </a:rPr>
              <a:t>Dimensionality Reduction</a:t>
            </a:r>
          </a:p>
          <a:p>
            <a:r>
              <a:rPr lang="en-US" b="1" dirty="0">
                <a:solidFill>
                  <a:schemeClr val="tx1"/>
                </a:solidFill>
              </a:rPr>
              <a:t>Create D dimensional numeric embedding vectors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PCA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Neural Embedding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Padding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Etc.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1FAD268-0773-52CB-6348-0A468FE42675}"/>
              </a:ext>
            </a:extLst>
          </p:cNvPr>
          <p:cNvSpPr/>
          <p:nvPr/>
        </p:nvSpPr>
        <p:spPr>
          <a:xfrm>
            <a:off x="3370244" y="3946644"/>
            <a:ext cx="3094509" cy="2689634"/>
          </a:xfrm>
          <a:prstGeom prst="rect">
            <a:avLst/>
          </a:prstGeom>
          <a:noFill/>
          <a:ln w="508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2000" b="1" dirty="0">
                <a:solidFill>
                  <a:schemeClr val="accent2">
                    <a:lumMod val="75000"/>
                  </a:schemeClr>
                </a:solidFill>
              </a:rPr>
              <a:t>Coarse Quantization</a:t>
            </a:r>
          </a:p>
          <a:p>
            <a:r>
              <a:rPr lang="en-US" b="1" dirty="0">
                <a:solidFill>
                  <a:schemeClr val="tx1"/>
                </a:solidFill>
              </a:rPr>
              <a:t>Reduce scope for ANN search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Inverted file - IVF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IVF Product quantization (IVF-PQ)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Inverted Multi-Index (IMI)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0" dirty="0">
                <a:solidFill>
                  <a:srgbClr val="1C1917"/>
                </a:solidFill>
                <a:effectLst/>
                <a:latin typeface="__gtPlanar_9a6492"/>
              </a:rPr>
              <a:t>IVF Hierarchical Navigable Small Worlds (HNSW)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/>
                </a:solidFill>
              </a:rPr>
              <a:t>Etc</a:t>
            </a:r>
            <a:r>
              <a:rPr lang="en-US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057B868-2907-489F-A7AA-7E43FB3CC1A3}"/>
              </a:ext>
            </a:extLst>
          </p:cNvPr>
          <p:cNvSpPr/>
          <p:nvPr/>
        </p:nvSpPr>
        <p:spPr>
          <a:xfrm>
            <a:off x="6951819" y="3975983"/>
            <a:ext cx="2486610" cy="2689635"/>
          </a:xfrm>
          <a:prstGeom prst="rect">
            <a:avLst/>
          </a:prstGeom>
          <a:noFill/>
          <a:ln w="508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2000" b="1" dirty="0">
                <a:solidFill>
                  <a:schemeClr val="accent2">
                    <a:lumMod val="75000"/>
                  </a:schemeClr>
                </a:solidFill>
              </a:rPr>
              <a:t>Fine </a:t>
            </a:r>
            <a:r>
              <a:rPr lang="en-US" sz="2000" b="1" dirty="0" err="1">
                <a:solidFill>
                  <a:schemeClr val="accent2">
                    <a:lumMod val="75000"/>
                  </a:schemeClr>
                </a:solidFill>
              </a:rPr>
              <a:t>Quantizaton</a:t>
            </a:r>
            <a:endParaRPr lang="en-US" sz="2000" b="1" dirty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US" b="1" dirty="0">
                <a:solidFill>
                  <a:schemeClr val="tx1"/>
                </a:solidFill>
              </a:rPr>
              <a:t>Further reduce search scope and improve recall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Exhaustive search – Flat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Residual PQ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Locally Sensitive Hashing (LSH)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DABDB3C-F527-7DBC-BD3D-C6B4B99A27F3}"/>
              </a:ext>
            </a:extLst>
          </p:cNvPr>
          <p:cNvSpPr/>
          <p:nvPr/>
        </p:nvSpPr>
        <p:spPr>
          <a:xfrm>
            <a:off x="9859061" y="3946370"/>
            <a:ext cx="2260379" cy="2689637"/>
          </a:xfrm>
          <a:prstGeom prst="rect">
            <a:avLst/>
          </a:prstGeom>
          <a:noFill/>
          <a:ln w="508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2000" b="1" dirty="0">
                <a:solidFill>
                  <a:schemeClr val="accent2">
                    <a:lumMod val="75000"/>
                  </a:schemeClr>
                </a:solidFill>
              </a:rPr>
              <a:t>Search </a:t>
            </a:r>
            <a:r>
              <a:rPr lang="en-US" sz="2000" b="1" dirty="0" err="1">
                <a:solidFill>
                  <a:schemeClr val="accent2">
                    <a:lumMod val="75000"/>
                  </a:schemeClr>
                </a:solidFill>
              </a:rPr>
              <a:t>Refinemnet</a:t>
            </a:r>
            <a:endParaRPr lang="en-US" sz="2000" b="1" dirty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US" b="1" dirty="0">
                <a:solidFill>
                  <a:schemeClr val="tx1"/>
                </a:solidFill>
              </a:rPr>
              <a:t>Increase recall for NN search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Flat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0" dirty="0">
                <a:solidFill>
                  <a:schemeClr val="tx1"/>
                </a:solidFill>
                <a:effectLst/>
                <a:latin typeface="__gtPlanar_9a6492"/>
              </a:rPr>
              <a:t>Re</a:t>
            </a:r>
            <a:r>
              <a:rPr lang="en-US" dirty="0">
                <a:solidFill>
                  <a:schemeClr val="tx1"/>
                </a:solidFill>
                <a:latin typeface="__gtPlanar_9a6492"/>
              </a:rPr>
              <a:t>sidual PQ</a:t>
            </a:r>
            <a:r>
              <a:rPr lang="en-US" i="0" dirty="0">
                <a:solidFill>
                  <a:schemeClr val="tx1"/>
                </a:solidFill>
                <a:effectLst/>
                <a:latin typeface="__gtPlanar_9a6492"/>
              </a:rPr>
              <a:t> </a:t>
            </a:r>
            <a:r>
              <a:rPr lang="en-US" dirty="0">
                <a:solidFill>
                  <a:schemeClr val="tx1"/>
                </a:solidFill>
                <a:latin typeface="__gtPlanar_9a6492"/>
              </a:rPr>
              <a:t>algorithm</a:t>
            </a:r>
            <a:endParaRPr lang="en-US" i="0" dirty="0">
              <a:solidFill>
                <a:srgbClr val="1C1917"/>
              </a:solidFill>
              <a:effectLst/>
              <a:latin typeface="__gtPlanar_9a6492"/>
            </a:endParaRP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5558B08C-D0B3-CF5E-3160-DA35D5363FBE}"/>
              </a:ext>
            </a:extLst>
          </p:cNvPr>
          <p:cNvSpPr/>
          <p:nvPr/>
        </p:nvSpPr>
        <p:spPr>
          <a:xfrm>
            <a:off x="6532466" y="5144876"/>
            <a:ext cx="420632" cy="440085"/>
          </a:xfrm>
          <a:prstGeom prst="right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084C926F-6491-E28D-1427-C3F12A5B2060}"/>
              </a:ext>
            </a:extLst>
          </p:cNvPr>
          <p:cNvSpPr/>
          <p:nvPr/>
        </p:nvSpPr>
        <p:spPr>
          <a:xfrm>
            <a:off x="2920166" y="5130861"/>
            <a:ext cx="420632" cy="440085"/>
          </a:xfrm>
          <a:prstGeom prst="right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C9F50681-ADDF-1475-FEA8-6BB31A5C0EC6}"/>
              </a:ext>
            </a:extLst>
          </p:cNvPr>
          <p:cNvSpPr/>
          <p:nvPr/>
        </p:nvSpPr>
        <p:spPr>
          <a:xfrm>
            <a:off x="9437150" y="5071145"/>
            <a:ext cx="420632" cy="440085"/>
          </a:xfrm>
          <a:prstGeom prst="right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3657A6B-0325-6EF4-0EC8-99214EB0655C}"/>
              </a:ext>
            </a:extLst>
          </p:cNvPr>
          <p:cNvSpPr/>
          <p:nvPr/>
        </p:nvSpPr>
        <p:spPr>
          <a:xfrm>
            <a:off x="4381499" y="3051258"/>
            <a:ext cx="4258847" cy="506463"/>
          </a:xfrm>
          <a:prstGeom prst="rect">
            <a:avLst/>
          </a:prstGeom>
          <a:noFill/>
          <a:ln w="508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2000" b="1" dirty="0">
                <a:solidFill>
                  <a:schemeClr val="accent2">
                    <a:lumMod val="75000"/>
                  </a:schemeClr>
                </a:solidFill>
              </a:rPr>
              <a:t>Distance (Similarity) Metric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8907C35-5E52-5241-0F60-431DF9DD65B0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4917499" y="3597729"/>
            <a:ext cx="0" cy="34891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4F4BB66-795D-D06A-34FA-D4554624CC30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8195123" y="3557721"/>
            <a:ext cx="1" cy="41826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A2171E6-67D9-E231-505C-A89B66B705E4}"/>
              </a:ext>
            </a:extLst>
          </p:cNvPr>
          <p:cNvCxnSpPr>
            <a:cxnSpLocks/>
          </p:cNvCxnSpPr>
          <p:nvPr/>
        </p:nvCxnSpPr>
        <p:spPr>
          <a:xfrm>
            <a:off x="1472171" y="3303814"/>
            <a:ext cx="0" cy="6425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9E3C582-AC30-BCBE-84CD-2B35DC110CAA}"/>
              </a:ext>
            </a:extLst>
          </p:cNvPr>
          <p:cNvCxnSpPr>
            <a:cxnSpLocks/>
          </p:cNvCxnSpPr>
          <p:nvPr/>
        </p:nvCxnSpPr>
        <p:spPr>
          <a:xfrm>
            <a:off x="11008057" y="3303814"/>
            <a:ext cx="0" cy="60282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F1D3CE3-1216-32C5-279E-4605BBFD31FA}"/>
              </a:ext>
            </a:extLst>
          </p:cNvPr>
          <p:cNvCxnSpPr>
            <a:stCxn id="7" idx="3"/>
          </p:cNvCxnSpPr>
          <p:nvPr/>
        </p:nvCxnSpPr>
        <p:spPr>
          <a:xfrm flipV="1">
            <a:off x="8640346" y="3303814"/>
            <a:ext cx="2386883" cy="67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63FBC1F-87D0-30E3-E2E5-27CA1D47988E}"/>
              </a:ext>
            </a:extLst>
          </p:cNvPr>
          <p:cNvCxnSpPr>
            <a:cxnSpLocks/>
          </p:cNvCxnSpPr>
          <p:nvPr/>
        </p:nvCxnSpPr>
        <p:spPr>
          <a:xfrm flipV="1">
            <a:off x="1472171" y="3303814"/>
            <a:ext cx="2890157" cy="674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831006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4722C5-6E71-3A53-3150-FEA81E6CFA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222E36-66DF-3A77-FB5F-595F64A336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Product Quantization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46E211-D454-0B66-3BC9-F69FC1ED61D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4" y="896078"/>
            <a:ext cx="11412312" cy="58030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Product Quantization (PQ) uses </a:t>
            </a:r>
            <a:r>
              <a:rPr lang="en-US" b="1" dirty="0">
                <a:latin typeface="+mn-lt"/>
              </a:rPr>
              <a:t>asymmetric distance calculations (ASD)</a:t>
            </a:r>
          </a:p>
          <a:p>
            <a:endParaRPr lang="en-US" dirty="0">
              <a:latin typeface="+mn-lt"/>
            </a:endParaRPr>
          </a:p>
          <a:p>
            <a:endParaRPr lang="en-US" dirty="0">
              <a:latin typeface="+mn-lt"/>
            </a:endParaRP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66727F69-952A-6002-8427-3FED403BBB2F}"/>
              </a:ext>
            </a:extLst>
          </p:cNvPr>
          <p:cNvGrpSpPr/>
          <p:nvPr/>
        </p:nvGrpSpPr>
        <p:grpSpPr>
          <a:xfrm>
            <a:off x="4425903" y="2425838"/>
            <a:ext cx="2579045" cy="2298539"/>
            <a:chOff x="4425904" y="2425838"/>
            <a:chExt cx="3738150" cy="3093306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F668024D-8A49-4A84-8F12-C97644C0047E}"/>
                </a:ext>
              </a:extLst>
            </p:cNvPr>
            <p:cNvSpPr/>
            <p:nvPr/>
          </p:nvSpPr>
          <p:spPr>
            <a:xfrm>
              <a:off x="4425904" y="2502788"/>
              <a:ext cx="3738147" cy="3016356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B3E05890-AF4C-19C8-B75E-7E3E4F0E56A8}"/>
                </a:ext>
              </a:extLst>
            </p:cNvPr>
            <p:cNvSpPr/>
            <p:nvPr/>
          </p:nvSpPr>
          <p:spPr>
            <a:xfrm>
              <a:off x="7142584" y="2502788"/>
              <a:ext cx="1021467" cy="36284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0 ,-1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0D73240-C1BF-C665-6EB6-5F65E9F2D417}"/>
                </a:ext>
              </a:extLst>
            </p:cNvPr>
            <p:cNvSpPr/>
            <p:nvPr/>
          </p:nvSpPr>
          <p:spPr>
            <a:xfrm>
              <a:off x="7142584" y="2865634"/>
              <a:ext cx="1021468" cy="36284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1 ,m-1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1824F4B5-5CB7-2B16-70AF-9F1E18228AAD}"/>
                </a:ext>
              </a:extLst>
            </p:cNvPr>
            <p:cNvSpPr/>
            <p:nvPr/>
          </p:nvSpPr>
          <p:spPr>
            <a:xfrm>
              <a:off x="7142584" y="3214810"/>
              <a:ext cx="1021468" cy="36284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2 ,m-1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FCAB02EC-AAB2-E635-9908-66DD9BBC28D7}"/>
                </a:ext>
              </a:extLst>
            </p:cNvPr>
            <p:cNvSpPr/>
            <p:nvPr/>
          </p:nvSpPr>
          <p:spPr>
            <a:xfrm>
              <a:off x="7142582" y="3577656"/>
              <a:ext cx="1021470" cy="36284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3 ,m-1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1B0F55D6-BCDA-402E-65C1-41FDA3F4C8EC}"/>
                </a:ext>
              </a:extLst>
            </p:cNvPr>
            <p:cNvSpPr/>
            <p:nvPr/>
          </p:nvSpPr>
          <p:spPr>
            <a:xfrm>
              <a:off x="7142581" y="4793452"/>
              <a:ext cx="1021473" cy="36284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k-2 ,m-1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3EA7F062-C990-E16D-E6E3-B938240BAC0C}"/>
                </a:ext>
              </a:extLst>
            </p:cNvPr>
            <p:cNvSpPr/>
            <p:nvPr/>
          </p:nvSpPr>
          <p:spPr>
            <a:xfrm>
              <a:off x="7142579" y="5156298"/>
              <a:ext cx="1021473" cy="36284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k-1,k-1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B5EDDA8-46DA-53AF-FE4F-6B634B7A5AAD}"/>
                </a:ext>
              </a:extLst>
            </p:cNvPr>
            <p:cNvSpPr txBox="1"/>
            <p:nvPr/>
          </p:nvSpPr>
          <p:spPr>
            <a:xfrm>
              <a:off x="7361476" y="3870122"/>
              <a:ext cx="45719" cy="8844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.</a:t>
              </a:r>
            </a:p>
            <a:p>
              <a:r>
                <a:rPr lang="en-US" sz="1200" b="1" dirty="0"/>
                <a:t>.</a:t>
              </a:r>
            </a:p>
            <a:p>
              <a:r>
                <a:rPr lang="en-US" sz="1200" b="1" dirty="0"/>
                <a:t>.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5A120C65-8E12-579A-A300-D172A9FD8A21}"/>
                </a:ext>
              </a:extLst>
            </p:cNvPr>
            <p:cNvSpPr/>
            <p:nvPr/>
          </p:nvSpPr>
          <p:spPr>
            <a:xfrm>
              <a:off x="4425909" y="2502788"/>
              <a:ext cx="1021467" cy="36284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0 ,0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B764369E-2874-5EA3-0D88-88637FA7C72A}"/>
                </a:ext>
              </a:extLst>
            </p:cNvPr>
            <p:cNvSpPr/>
            <p:nvPr/>
          </p:nvSpPr>
          <p:spPr>
            <a:xfrm>
              <a:off x="4425909" y="2865634"/>
              <a:ext cx="1021468" cy="36284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1 ,0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5EB25619-B7B6-A0CB-300B-CC793629CE87}"/>
                </a:ext>
              </a:extLst>
            </p:cNvPr>
            <p:cNvSpPr/>
            <p:nvPr/>
          </p:nvSpPr>
          <p:spPr>
            <a:xfrm>
              <a:off x="4425909" y="3214810"/>
              <a:ext cx="1021468" cy="36284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2 ,0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B96B66FF-D160-8D69-7A58-532FC721C869}"/>
                </a:ext>
              </a:extLst>
            </p:cNvPr>
            <p:cNvSpPr/>
            <p:nvPr/>
          </p:nvSpPr>
          <p:spPr>
            <a:xfrm>
              <a:off x="4425907" y="3577656"/>
              <a:ext cx="1021470" cy="36284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3 ,0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2505467E-1963-F9CF-0B35-B94E1E35C3AD}"/>
                </a:ext>
              </a:extLst>
            </p:cNvPr>
            <p:cNvSpPr/>
            <p:nvPr/>
          </p:nvSpPr>
          <p:spPr>
            <a:xfrm>
              <a:off x="4425906" y="4793452"/>
              <a:ext cx="1021473" cy="36284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k-2 ,0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9F1EEA05-781A-02A4-4F1A-E08175E5FBE6}"/>
                </a:ext>
              </a:extLst>
            </p:cNvPr>
            <p:cNvSpPr/>
            <p:nvPr/>
          </p:nvSpPr>
          <p:spPr>
            <a:xfrm>
              <a:off x="4425904" y="5156298"/>
              <a:ext cx="1021473" cy="36284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k-1,0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4E995793-06B2-DC61-B3A9-7CDED1F5AE6B}"/>
                </a:ext>
              </a:extLst>
            </p:cNvPr>
            <p:cNvSpPr txBox="1"/>
            <p:nvPr/>
          </p:nvSpPr>
          <p:spPr>
            <a:xfrm>
              <a:off x="4644802" y="3870122"/>
              <a:ext cx="45719" cy="8844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.</a:t>
              </a:r>
            </a:p>
            <a:p>
              <a:r>
                <a:rPr lang="en-US" sz="1200" b="1" dirty="0"/>
                <a:t>.</a:t>
              </a:r>
            </a:p>
            <a:p>
              <a:r>
                <a:rPr lang="en-US" sz="1200" b="1" dirty="0"/>
                <a:t>.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4ACCFADA-1227-63D4-9C9E-CBCB579BE57E}"/>
                </a:ext>
              </a:extLst>
            </p:cNvPr>
            <p:cNvSpPr/>
            <p:nvPr/>
          </p:nvSpPr>
          <p:spPr>
            <a:xfrm>
              <a:off x="5447376" y="2502788"/>
              <a:ext cx="1021467" cy="36284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0 ,1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C800736A-09B7-0316-46D9-BA0B60B7C600}"/>
                </a:ext>
              </a:extLst>
            </p:cNvPr>
            <p:cNvSpPr/>
            <p:nvPr/>
          </p:nvSpPr>
          <p:spPr>
            <a:xfrm>
              <a:off x="5447376" y="2865634"/>
              <a:ext cx="1021468" cy="36284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1 ,1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E4BF2763-01D6-6547-6933-9DAEA25B2DC9}"/>
                </a:ext>
              </a:extLst>
            </p:cNvPr>
            <p:cNvSpPr/>
            <p:nvPr/>
          </p:nvSpPr>
          <p:spPr>
            <a:xfrm>
              <a:off x="5447376" y="3214810"/>
              <a:ext cx="1021468" cy="36284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2 ,1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6A210945-DDEE-E1EB-B98F-1085839247F4}"/>
                </a:ext>
              </a:extLst>
            </p:cNvPr>
            <p:cNvSpPr/>
            <p:nvPr/>
          </p:nvSpPr>
          <p:spPr>
            <a:xfrm>
              <a:off x="5447374" y="3577656"/>
              <a:ext cx="1021470" cy="36284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3 ,1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316858CB-6BDD-0FB5-346E-41A545D1DC99}"/>
                </a:ext>
              </a:extLst>
            </p:cNvPr>
            <p:cNvSpPr/>
            <p:nvPr/>
          </p:nvSpPr>
          <p:spPr>
            <a:xfrm>
              <a:off x="5447373" y="4793452"/>
              <a:ext cx="1021473" cy="36284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N-2 ,1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397A42BB-F2A5-4125-4F29-D0C2E27062A2}"/>
                </a:ext>
              </a:extLst>
            </p:cNvPr>
            <p:cNvSpPr/>
            <p:nvPr/>
          </p:nvSpPr>
          <p:spPr>
            <a:xfrm>
              <a:off x="5447371" y="5156298"/>
              <a:ext cx="1021473" cy="36284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N-1,1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8DBCDCDE-A553-E9A9-4936-B0591A899B51}"/>
                </a:ext>
              </a:extLst>
            </p:cNvPr>
            <p:cNvSpPr txBox="1"/>
            <p:nvPr/>
          </p:nvSpPr>
          <p:spPr>
            <a:xfrm>
              <a:off x="5666268" y="3870122"/>
              <a:ext cx="45719" cy="8844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.</a:t>
              </a:r>
            </a:p>
            <a:p>
              <a:r>
                <a:rPr lang="en-US" sz="1200" b="1" dirty="0"/>
                <a:t>.</a:t>
              </a:r>
            </a:p>
            <a:p>
              <a:r>
                <a:rPr lang="en-US" sz="1200" b="1" dirty="0"/>
                <a:t>.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440C0080-76F9-F812-7480-04453881D2DD}"/>
                </a:ext>
              </a:extLst>
            </p:cNvPr>
            <p:cNvSpPr txBox="1"/>
            <p:nvPr/>
          </p:nvSpPr>
          <p:spPr>
            <a:xfrm>
              <a:off x="6468843" y="2425838"/>
              <a:ext cx="660128" cy="3790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/>
                <a:t>. . .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EE2F7EB1-D44F-3EB8-DF48-27B61B7BC867}"/>
                </a:ext>
              </a:extLst>
            </p:cNvPr>
            <p:cNvSpPr txBox="1"/>
            <p:nvPr/>
          </p:nvSpPr>
          <p:spPr>
            <a:xfrm>
              <a:off x="6430005" y="2810246"/>
              <a:ext cx="660128" cy="3790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/>
                <a:t>. . .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984EDC10-C055-BA48-4823-60625CCFFE6D}"/>
                </a:ext>
              </a:extLst>
            </p:cNvPr>
            <p:cNvSpPr txBox="1"/>
            <p:nvPr/>
          </p:nvSpPr>
          <p:spPr>
            <a:xfrm>
              <a:off x="6430005" y="3176335"/>
              <a:ext cx="660128" cy="3790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/>
                <a:t>. . .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F83BEA87-F39A-DD1F-191E-B141552297DC}"/>
                </a:ext>
              </a:extLst>
            </p:cNvPr>
            <p:cNvSpPr txBox="1"/>
            <p:nvPr/>
          </p:nvSpPr>
          <p:spPr>
            <a:xfrm>
              <a:off x="6377559" y="3548715"/>
              <a:ext cx="660128" cy="3790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/>
                <a:t>. . .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220E8A34-5037-01F1-67EA-4EBC04729F7E}"/>
                </a:ext>
              </a:extLst>
            </p:cNvPr>
            <p:cNvSpPr txBox="1"/>
            <p:nvPr/>
          </p:nvSpPr>
          <p:spPr>
            <a:xfrm>
              <a:off x="6404455" y="4732872"/>
              <a:ext cx="660128" cy="3790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/>
                <a:t>. . .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97AF458F-C2A6-2BF6-F874-607786797E86}"/>
                </a:ext>
              </a:extLst>
            </p:cNvPr>
            <p:cNvSpPr txBox="1"/>
            <p:nvPr/>
          </p:nvSpPr>
          <p:spPr>
            <a:xfrm>
              <a:off x="6377559" y="5098960"/>
              <a:ext cx="660128" cy="3790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/>
                <a:t>. . .</a:t>
              </a:r>
            </a:p>
          </p:txBody>
        </p:sp>
      </p:grp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B532FA2E-E4E0-3C28-09E1-A7E410682C01}"/>
              </a:ext>
            </a:extLst>
          </p:cNvPr>
          <p:cNvCxnSpPr>
            <a:cxnSpLocks/>
          </p:cNvCxnSpPr>
          <p:nvPr/>
        </p:nvCxnSpPr>
        <p:spPr>
          <a:xfrm>
            <a:off x="4425904" y="2345230"/>
            <a:ext cx="2579042" cy="0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BD0C41FC-E750-3904-0853-D93C77EEE905}"/>
              </a:ext>
            </a:extLst>
          </p:cNvPr>
          <p:cNvCxnSpPr>
            <a:cxnSpLocks/>
          </p:cNvCxnSpPr>
          <p:nvPr/>
        </p:nvCxnSpPr>
        <p:spPr>
          <a:xfrm flipV="1">
            <a:off x="4278086" y="2502788"/>
            <a:ext cx="0" cy="2221612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3E24CA4F-6CD1-2F4D-C494-A97DF9CBE765}"/>
                  </a:ext>
                </a:extLst>
              </p:cNvPr>
              <p:cNvSpPr txBox="1"/>
              <p:nvPr/>
            </p:nvSpPr>
            <p:spPr>
              <a:xfrm>
                <a:off x="5516577" y="1897242"/>
                <a:ext cx="46050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3E24CA4F-6CD1-2F4D-C494-A97DF9CBE7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6577" y="1897242"/>
                <a:ext cx="460504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EE155D4D-F582-64E9-A9FD-D608F7045031}"/>
                  </a:ext>
                </a:extLst>
              </p:cNvPr>
              <p:cNvSpPr txBox="1"/>
              <p:nvPr/>
            </p:nvSpPr>
            <p:spPr>
              <a:xfrm>
                <a:off x="3907536" y="3261479"/>
                <a:ext cx="40716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EE155D4D-F582-64E9-A9FD-D608F70450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7536" y="3261479"/>
                <a:ext cx="407167" cy="461665"/>
              </a:xfrm>
              <a:prstGeom prst="rect">
                <a:avLst/>
              </a:prstGeom>
              <a:blipFill>
                <a:blip r:embed="rId4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8400014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B506CD-0236-2A11-9221-8F6C9CB1BA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1491F-5739-AC02-C972-5E56F2530B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Performance of the PQ algorithm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C52F4D9-EBD8-ED39-54A5-4010F515122B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896079"/>
                <a:ext cx="6061982" cy="5698998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The PQ algorithm has two key hyperparameters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>
                    <a:latin typeface="+mn-lt"/>
                  </a:rPr>
                  <a:t>: increasing the number of </a:t>
                </a:r>
                <a:r>
                  <a:rPr lang="en-US" dirty="0" err="1">
                    <a:latin typeface="+mn-lt"/>
                  </a:rPr>
                  <a:t>subvectors</a:t>
                </a:r>
                <a:r>
                  <a:rPr lang="en-US" dirty="0">
                    <a:latin typeface="+mn-lt"/>
                  </a:rPr>
                  <a:t> decreases the quantization </a:t>
                </a:r>
                <a:r>
                  <a:rPr lang="en-US">
                    <a:latin typeface="+mn-lt"/>
                  </a:rPr>
                  <a:t>error </a:t>
                </a:r>
                <a:endParaRPr lang="en-US" dirty="0">
                  <a:latin typeface="+mn-lt"/>
                </a:endParaRPr>
              </a:p>
              <a:p>
                <a:pPr lvl="1"/>
                <a:r>
                  <a:rPr lang="en-US" dirty="0">
                    <a:latin typeface="+mn-lt"/>
                  </a:rPr>
                  <a:t>As the number of </a:t>
                </a:r>
                <a:r>
                  <a:rPr lang="en-US" dirty="0" err="1">
                    <a:latin typeface="+mn-lt"/>
                  </a:rPr>
                  <a:t>subvectors</a:t>
                </a:r>
                <a:r>
                  <a:rPr lang="en-US" dirty="0">
                    <a:latin typeface="+mn-lt"/>
                  </a:rPr>
                  <a:t> increases the size of the code book increases</a:t>
                </a:r>
              </a:p>
              <a:p>
                <a:pPr lvl="1"/>
                <a:r>
                  <a:rPr lang="en-US" dirty="0">
                    <a:latin typeface="+mn-lt"/>
                  </a:rPr>
                  <a:t>As the number of </a:t>
                </a:r>
                <a:r>
                  <a:rPr lang="en-US" dirty="0" err="1">
                    <a:latin typeface="+mn-lt"/>
                  </a:rPr>
                  <a:t>subvectors</a:t>
                </a:r>
                <a:r>
                  <a:rPr lang="en-US" dirty="0">
                    <a:latin typeface="+mn-lt"/>
                  </a:rPr>
                  <a:t> increases the computational complexity increases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>
                    <a:latin typeface="+mn-lt"/>
                  </a:rPr>
                  <a:t>, increasing the number of quantization levels decreases the quantization error </a:t>
                </a:r>
              </a:p>
              <a:p>
                <a:pPr lvl="1"/>
                <a:r>
                  <a:rPr lang="en-US" dirty="0">
                    <a:latin typeface="+mn-lt"/>
                  </a:rPr>
                  <a:t> As the number of quantization levels increases the size of the code book increases</a:t>
                </a:r>
              </a:p>
              <a:p>
                <a:pPr lvl="1"/>
                <a:r>
                  <a:rPr lang="en-US" dirty="0">
                    <a:latin typeface="+mn-lt"/>
                  </a:rPr>
                  <a:t>As the number of quantization levels increases the computational complexity increases</a:t>
                </a:r>
              </a:p>
              <a:p>
                <a:pPr lvl="1"/>
                <a:endParaRPr lang="en-US" dirty="0">
                  <a:latin typeface="+mn-lt"/>
                </a:endParaRPr>
              </a:p>
              <a:p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C52F4D9-EBD8-ED39-54A5-4010F515122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896079"/>
                <a:ext cx="6061982" cy="5698998"/>
              </a:xfrm>
              <a:blipFill>
                <a:blip r:embed="rId3"/>
                <a:stretch>
                  <a:fillRect l="-1811" t="-16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08B7046C-E9A4-E742-9205-31341161BB00}"/>
              </a:ext>
            </a:extLst>
          </p:cNvPr>
          <p:cNvSpPr/>
          <p:nvPr/>
        </p:nvSpPr>
        <p:spPr>
          <a:xfrm>
            <a:off x="6787242" y="1689789"/>
            <a:ext cx="5023757" cy="3887773"/>
          </a:xfrm>
          <a:prstGeom prst="triangle">
            <a:avLst>
              <a:gd name="adj" fmla="val 50228"/>
            </a:avLst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5B467C-80D3-20B1-1DDD-6EFBB6367E78}"/>
              </a:ext>
            </a:extLst>
          </p:cNvPr>
          <p:cNvSpPr txBox="1"/>
          <p:nvPr/>
        </p:nvSpPr>
        <p:spPr>
          <a:xfrm>
            <a:off x="8360227" y="761577"/>
            <a:ext cx="18777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Low Memory -Scalable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FB24D1-90C9-42BB-5815-E896814A4D2F}"/>
              </a:ext>
            </a:extLst>
          </p:cNvPr>
          <p:cNvSpPr txBox="1"/>
          <p:nvPr/>
        </p:nvSpPr>
        <p:spPr>
          <a:xfrm>
            <a:off x="6293304" y="5577562"/>
            <a:ext cx="26615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Low Computational Complexity-Scalable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52D803-B59A-85F4-95E7-803A65C2F600}"/>
              </a:ext>
            </a:extLst>
          </p:cNvPr>
          <p:cNvSpPr txBox="1"/>
          <p:nvPr/>
        </p:nvSpPr>
        <p:spPr>
          <a:xfrm>
            <a:off x="10619014" y="5577562"/>
            <a:ext cx="15729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High Recall -Accuracy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6E63A3A-3F72-26D7-476B-6DA571184C32}"/>
              </a:ext>
            </a:extLst>
          </p:cNvPr>
          <p:cNvCxnSpPr>
            <a:cxnSpLocks/>
          </p:cNvCxnSpPr>
          <p:nvPr/>
        </p:nvCxnSpPr>
        <p:spPr>
          <a:xfrm>
            <a:off x="10107386" y="5327947"/>
            <a:ext cx="1159328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5C982E1-D3B6-ECE9-02CF-BC55B17D31F5}"/>
              </a:ext>
            </a:extLst>
          </p:cNvPr>
          <p:cNvCxnSpPr>
            <a:cxnSpLocks/>
          </p:cNvCxnSpPr>
          <p:nvPr/>
        </p:nvCxnSpPr>
        <p:spPr>
          <a:xfrm>
            <a:off x="10816771" y="4511896"/>
            <a:ext cx="566058" cy="767443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9F261D4-CE43-0703-5E15-56BBEC2C394C}"/>
              </a:ext>
            </a:extLst>
          </p:cNvPr>
          <p:cNvSpPr txBox="1"/>
          <p:nvPr/>
        </p:nvSpPr>
        <p:spPr>
          <a:xfrm>
            <a:off x="9214753" y="3665953"/>
            <a:ext cx="15621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Increasing p and m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C58639E-9FA7-BAC9-A7A4-AFAA76A7225A}"/>
              </a:ext>
            </a:extLst>
          </p:cNvPr>
          <p:cNvCxnSpPr>
            <a:cxnSpLocks/>
          </p:cNvCxnSpPr>
          <p:nvPr/>
        </p:nvCxnSpPr>
        <p:spPr>
          <a:xfrm>
            <a:off x="9378043" y="2294150"/>
            <a:ext cx="859970" cy="1357963"/>
          </a:xfrm>
          <a:prstGeom prst="straightConnector1">
            <a:avLst/>
          </a:prstGeom>
          <a:ln w="508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01FF80A-06D3-5C6C-556C-3538BC50D558}"/>
              </a:ext>
            </a:extLst>
          </p:cNvPr>
          <p:cNvSpPr txBox="1"/>
          <p:nvPr/>
        </p:nvSpPr>
        <p:spPr>
          <a:xfrm>
            <a:off x="8675912" y="4746565"/>
            <a:ext cx="15621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Increasing p and m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29DD9A9-BBFC-64FE-1355-7FFE740C29B4}"/>
              </a:ext>
            </a:extLst>
          </p:cNvPr>
          <p:cNvCxnSpPr>
            <a:cxnSpLocks/>
          </p:cNvCxnSpPr>
          <p:nvPr/>
        </p:nvCxnSpPr>
        <p:spPr>
          <a:xfrm>
            <a:off x="7407729" y="5360597"/>
            <a:ext cx="1298115" cy="0"/>
          </a:xfrm>
          <a:prstGeom prst="straightConnector1">
            <a:avLst/>
          </a:prstGeom>
          <a:ln w="508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892268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024568-39A5-70E1-4544-45419DAAA6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2F637-F5DF-F24F-A9CD-46CDCAAF2D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104337"/>
          </a:xfrm>
        </p:spPr>
        <p:txBody>
          <a:bodyPr/>
          <a:lstStyle/>
          <a:p>
            <a:pPr algn="ctr"/>
            <a:r>
              <a:rPr lang="en-US" b="1" dirty="0"/>
              <a:t>Hierarchical Navigable Small World (HNSW) Graphs</a:t>
            </a:r>
          </a:p>
        </p:txBody>
      </p:sp>
    </p:spTree>
    <p:extLst>
      <p:ext uri="{BB962C8B-B14F-4D97-AF65-F5344CB8AC3E}">
        <p14:creationId xmlns:p14="http://schemas.microsoft.com/office/powerpoint/2010/main" val="185823284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0DCDAC-0A38-7230-033A-E25B857833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0DEBCF-8DE5-616E-F58F-252F478053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Hierarchical Navigable Small World Graphs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2BB0E3-A65F-7673-5CFA-87CE6AF63C9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5" y="896079"/>
            <a:ext cx="11270796" cy="56989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latin typeface="+mn-lt"/>
              </a:rPr>
              <a:t>Hierarchical navigable small world (HNSW)</a:t>
            </a:r>
            <a:r>
              <a:rPr lang="en-US" dirty="0">
                <a:latin typeface="+mn-lt"/>
              </a:rPr>
              <a:t> graphs for ANNS where first proposed for ANNS by </a:t>
            </a:r>
            <a:r>
              <a:rPr lang="en-US" dirty="0">
                <a:latin typeface="+mn-lt"/>
                <a:hlinkClick r:id="rId3"/>
              </a:rPr>
              <a:t>Malkov and </a:t>
            </a:r>
            <a:r>
              <a:rPr lang="en-US" dirty="0" err="1">
                <a:latin typeface="+mn-lt"/>
                <a:hlinkClick r:id="rId3"/>
              </a:rPr>
              <a:t>Yashunin</a:t>
            </a:r>
            <a:r>
              <a:rPr lang="en-US" dirty="0">
                <a:latin typeface="+mn-lt"/>
                <a:hlinkClick r:id="rId3"/>
              </a:rPr>
              <a:t>, 2011</a:t>
            </a:r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 A HNSW graph performs an ANNS on a hierarchy of graphs in two greedy search steps 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latin typeface="+mn-lt"/>
              </a:rPr>
              <a:t>Search through hierarchy from top to bottom with increasing detail, ‘zooming in’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latin typeface="+mn-lt"/>
              </a:rPr>
              <a:t>Search at most detailed level, ‘zooming out’ </a:t>
            </a:r>
          </a:p>
          <a:p>
            <a:r>
              <a:rPr lang="en-US" dirty="0">
                <a:latin typeface="+mn-lt"/>
              </a:rPr>
              <a:t>HNSW graphs incorporate several concepts  </a:t>
            </a:r>
          </a:p>
          <a:p>
            <a:pPr lvl="1"/>
            <a:r>
              <a:rPr lang="en-US" dirty="0">
                <a:latin typeface="+mn-lt"/>
              </a:rPr>
              <a:t>Proximity graphs</a:t>
            </a:r>
          </a:p>
          <a:p>
            <a:pPr lvl="1"/>
            <a:r>
              <a:rPr lang="en-US" dirty="0">
                <a:latin typeface="+mn-lt"/>
              </a:rPr>
              <a:t>Probabilistic hierarchical search </a:t>
            </a:r>
          </a:p>
          <a:p>
            <a:pPr lvl="1"/>
            <a:r>
              <a:rPr lang="en-US" dirty="0">
                <a:latin typeface="+mn-lt"/>
              </a:rPr>
              <a:t>Navigable small world graphs</a:t>
            </a:r>
          </a:p>
          <a:p>
            <a:pPr marL="914400" lvl="2" indent="0">
              <a:buNone/>
            </a:pPr>
            <a:endParaRPr lang="en-US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9848922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686A7F-33F3-9EED-FDE1-2A0E0FAE51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4329FB-DC52-A09C-8ED9-597B4861A6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Hierarchical Navigable Small World Graphs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728218-D661-DCFD-AC6F-6EDDA7F363A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5" y="896079"/>
            <a:ext cx="11270796" cy="9762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latin typeface="+mn-lt"/>
              </a:rPr>
              <a:t>Hierarchical navigable small world (HNSW)</a:t>
            </a:r>
            <a:r>
              <a:rPr lang="en-US" dirty="0">
                <a:latin typeface="+mn-lt"/>
              </a:rPr>
              <a:t> graphs for ANNS where first proposed for ANNS by </a:t>
            </a:r>
            <a:r>
              <a:rPr lang="en-US" dirty="0">
                <a:latin typeface="+mn-lt"/>
                <a:hlinkClick r:id="rId3"/>
              </a:rPr>
              <a:t>Malkov and </a:t>
            </a:r>
            <a:r>
              <a:rPr lang="en-US" dirty="0" err="1">
                <a:latin typeface="+mn-lt"/>
                <a:hlinkClick r:id="rId3"/>
              </a:rPr>
              <a:t>Yashunin</a:t>
            </a:r>
            <a:r>
              <a:rPr lang="en-US" dirty="0">
                <a:latin typeface="+mn-lt"/>
                <a:hlinkClick r:id="rId3"/>
              </a:rPr>
              <a:t>, 2011</a:t>
            </a:r>
            <a:endParaRPr lang="en-US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DCCBFA5-7DA0-EA9A-E218-4BBFD083A1C5}"/>
              </a:ext>
            </a:extLst>
          </p:cNvPr>
          <p:cNvSpPr/>
          <p:nvPr/>
        </p:nvSpPr>
        <p:spPr>
          <a:xfrm>
            <a:off x="3766458" y="1928837"/>
            <a:ext cx="6253842" cy="46024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Start search by selecting node in top layer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A72DBD5-346B-251A-EB65-F95907D9355C}"/>
              </a:ext>
            </a:extLst>
          </p:cNvPr>
          <p:cNvSpPr/>
          <p:nvPr/>
        </p:nvSpPr>
        <p:spPr>
          <a:xfrm>
            <a:off x="3766460" y="2609369"/>
            <a:ext cx="6253840" cy="46024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Find nearest neighbor to the query vector in the top layer 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38F40AB-3908-3928-35A1-7476C743E9F7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>
          <a:xfrm>
            <a:off x="6893379" y="2389077"/>
            <a:ext cx="1" cy="22029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5004456-0D36-51A1-807E-A7A5291F4ACB}"/>
              </a:ext>
            </a:extLst>
          </p:cNvPr>
          <p:cNvSpPr txBox="1"/>
          <p:nvPr/>
        </p:nvSpPr>
        <p:spPr>
          <a:xfrm>
            <a:off x="3766455" y="6002615"/>
            <a:ext cx="60374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Nearest neighbor search on </a:t>
            </a:r>
            <a:r>
              <a:rPr lang="en-US" sz="2400" b="1"/>
              <a:t>HNSW graph</a:t>
            </a:r>
            <a:endParaRPr lang="en-US" sz="2400" b="1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AC5EA2C-24E2-20E3-D695-E3F153474478}"/>
              </a:ext>
            </a:extLst>
          </p:cNvPr>
          <p:cNvSpPr/>
          <p:nvPr/>
        </p:nvSpPr>
        <p:spPr>
          <a:xfrm>
            <a:off x="3766456" y="3277192"/>
            <a:ext cx="6253840" cy="46024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Use nearest neighbor from previous layer as starting point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6BFA8A9-BFB1-8DB8-8F7E-99543D54BCBC}"/>
              </a:ext>
            </a:extLst>
          </p:cNvPr>
          <p:cNvCxnSpPr>
            <a:cxnSpLocks/>
            <a:endCxn id="23" idx="0"/>
          </p:cNvCxnSpPr>
          <p:nvPr/>
        </p:nvCxnSpPr>
        <p:spPr>
          <a:xfrm>
            <a:off x="6893375" y="3056900"/>
            <a:ext cx="1" cy="22029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A5F6EE63-77C3-F190-E979-04061EBA0E0F}"/>
              </a:ext>
            </a:extLst>
          </p:cNvPr>
          <p:cNvSpPr/>
          <p:nvPr/>
        </p:nvSpPr>
        <p:spPr>
          <a:xfrm>
            <a:off x="3766456" y="3945015"/>
            <a:ext cx="6253840" cy="46024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Search next layer for nearest neighbor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0075465-DAF4-1D66-FDFC-DB17F0777524}"/>
              </a:ext>
            </a:extLst>
          </p:cNvPr>
          <p:cNvCxnSpPr>
            <a:cxnSpLocks/>
          </p:cNvCxnSpPr>
          <p:nvPr/>
        </p:nvCxnSpPr>
        <p:spPr>
          <a:xfrm>
            <a:off x="6860030" y="3766145"/>
            <a:ext cx="1" cy="22029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652A40D9-BC9A-B5AF-D471-7985612DFF52}"/>
              </a:ext>
            </a:extLst>
          </p:cNvPr>
          <p:cNvSpPr/>
          <p:nvPr/>
        </p:nvSpPr>
        <p:spPr>
          <a:xfrm>
            <a:off x="3766455" y="5332540"/>
            <a:ext cx="6253840" cy="46166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Search bottom layer for nearest neighbor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D94E0A4-AF13-18BA-6001-D53BC1676041}"/>
              </a:ext>
            </a:extLst>
          </p:cNvPr>
          <p:cNvCxnSpPr>
            <a:cxnSpLocks/>
          </p:cNvCxnSpPr>
          <p:nvPr/>
        </p:nvCxnSpPr>
        <p:spPr>
          <a:xfrm>
            <a:off x="6862756" y="4446677"/>
            <a:ext cx="1" cy="22029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E7F085C3-8948-CD20-19B4-1844093301E6}"/>
              </a:ext>
            </a:extLst>
          </p:cNvPr>
          <p:cNvSpPr/>
          <p:nvPr/>
        </p:nvSpPr>
        <p:spPr>
          <a:xfrm>
            <a:off x="3766455" y="4666969"/>
            <a:ext cx="6253840" cy="46024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tx1"/>
                </a:solidFill>
              </a:rPr>
              <a:t>Use nearest neighbor from previous layer as starting point</a:t>
            </a:r>
            <a:endParaRPr lang="en-US" sz="2000" dirty="0">
              <a:solidFill>
                <a:schemeClr val="tx1"/>
              </a:solidFill>
            </a:endParaRP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0D68C34-A6E4-6BA7-1536-F1A062FF0026}"/>
              </a:ext>
            </a:extLst>
          </p:cNvPr>
          <p:cNvCxnSpPr>
            <a:cxnSpLocks/>
          </p:cNvCxnSpPr>
          <p:nvPr/>
        </p:nvCxnSpPr>
        <p:spPr>
          <a:xfrm>
            <a:off x="6893374" y="5127209"/>
            <a:ext cx="1" cy="22029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7794C8B-5B10-0553-9F2E-E7A1781F74CA}"/>
              </a:ext>
            </a:extLst>
          </p:cNvPr>
          <p:cNvCxnSpPr>
            <a:cxnSpLocks/>
            <a:endCxn id="23" idx="3"/>
          </p:cNvCxnSpPr>
          <p:nvPr/>
        </p:nvCxnSpPr>
        <p:spPr>
          <a:xfrm flipH="1">
            <a:off x="10020296" y="3507312"/>
            <a:ext cx="56606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AC6F5AF6-21A3-3D4D-8F42-49CD39D4583F}"/>
              </a:ext>
            </a:extLst>
          </p:cNvPr>
          <p:cNvCxnSpPr>
            <a:cxnSpLocks/>
          </p:cNvCxnSpPr>
          <p:nvPr/>
        </p:nvCxnSpPr>
        <p:spPr>
          <a:xfrm flipH="1">
            <a:off x="10001931" y="4175599"/>
            <a:ext cx="566061" cy="0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CD29ED31-EA1D-7730-767A-B08701988BF9}"/>
              </a:ext>
            </a:extLst>
          </p:cNvPr>
          <p:cNvCxnSpPr>
            <a:cxnSpLocks/>
          </p:cNvCxnSpPr>
          <p:nvPr/>
        </p:nvCxnSpPr>
        <p:spPr>
          <a:xfrm>
            <a:off x="10567992" y="3507312"/>
            <a:ext cx="0" cy="667823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ight Brace 43">
            <a:extLst>
              <a:ext uri="{FF2B5EF4-FFF2-40B4-BE49-F238E27FC236}">
                <a16:creationId xmlns:a16="http://schemas.microsoft.com/office/drawing/2014/main" id="{B42A9146-BCF4-4759-A16B-925461BE3678}"/>
              </a:ext>
            </a:extLst>
          </p:cNvPr>
          <p:cNvSpPr/>
          <p:nvPr/>
        </p:nvSpPr>
        <p:spPr>
          <a:xfrm rot="10800000">
            <a:off x="3322923" y="1928837"/>
            <a:ext cx="263919" cy="2458716"/>
          </a:xfrm>
          <a:prstGeom prst="righ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F4DC06B-93FB-4CD7-FB69-EA7D7982962B}"/>
              </a:ext>
            </a:extLst>
          </p:cNvPr>
          <p:cNvSpPr txBox="1"/>
          <p:nvPr/>
        </p:nvSpPr>
        <p:spPr>
          <a:xfrm rot="5400000">
            <a:off x="2225543" y="2936213"/>
            <a:ext cx="17330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Zoom In</a:t>
            </a:r>
          </a:p>
        </p:txBody>
      </p:sp>
      <p:sp>
        <p:nvSpPr>
          <p:cNvPr id="46" name="Right Brace 45">
            <a:extLst>
              <a:ext uri="{FF2B5EF4-FFF2-40B4-BE49-F238E27FC236}">
                <a16:creationId xmlns:a16="http://schemas.microsoft.com/office/drawing/2014/main" id="{573494D8-AC9B-3620-48B6-5291A85534D8}"/>
              </a:ext>
            </a:extLst>
          </p:cNvPr>
          <p:cNvSpPr/>
          <p:nvPr/>
        </p:nvSpPr>
        <p:spPr>
          <a:xfrm rot="10800000">
            <a:off x="3304556" y="4666969"/>
            <a:ext cx="263915" cy="1119212"/>
          </a:xfrm>
          <a:prstGeom prst="righ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D50E28C-FC2C-6A67-284E-561EE0B95AB3}"/>
              </a:ext>
            </a:extLst>
          </p:cNvPr>
          <p:cNvSpPr txBox="1"/>
          <p:nvPr/>
        </p:nvSpPr>
        <p:spPr>
          <a:xfrm rot="5400000">
            <a:off x="2207175" y="4896376"/>
            <a:ext cx="17330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Zoom Out</a:t>
            </a:r>
          </a:p>
        </p:txBody>
      </p:sp>
    </p:spTree>
    <p:extLst>
      <p:ext uri="{BB962C8B-B14F-4D97-AF65-F5344CB8AC3E}">
        <p14:creationId xmlns:p14="http://schemas.microsoft.com/office/powerpoint/2010/main" val="244488110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4974B2-A23F-91A3-9F07-6314025B80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3CFF6C-7130-4BA8-A47C-143B5BAC68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Hierarchical Navigable Small World Graphs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0F0D43-2A71-D8DD-0AAC-9671EF54256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5" y="896079"/>
            <a:ext cx="11270796" cy="56989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latin typeface="+mn-lt"/>
              </a:rPr>
              <a:t>Hierarchical navigable small world (HNSW)</a:t>
            </a:r>
            <a:r>
              <a:rPr lang="en-US" dirty="0">
                <a:latin typeface="+mn-lt"/>
              </a:rPr>
              <a:t> graphs for ANNS where first proposed for ANNS by </a:t>
            </a:r>
            <a:r>
              <a:rPr lang="en-US" dirty="0">
                <a:latin typeface="+mn-lt"/>
                <a:hlinkClick r:id="rId3"/>
              </a:rPr>
              <a:t>Malkov and </a:t>
            </a:r>
            <a:r>
              <a:rPr lang="en-US" dirty="0" err="1">
                <a:latin typeface="+mn-lt"/>
                <a:hlinkClick r:id="rId3"/>
              </a:rPr>
              <a:t>Yashunin</a:t>
            </a:r>
            <a:r>
              <a:rPr lang="en-US" dirty="0">
                <a:latin typeface="+mn-lt"/>
                <a:hlinkClick r:id="rId3"/>
              </a:rPr>
              <a:t>, 2011</a:t>
            </a:r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 A HNSW graph performs an ANNS on a hierarchy of graphs in two greedy search steps 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latin typeface="+mn-lt"/>
              </a:rPr>
              <a:t>Search through hierarchy from top to bottom with increasing detail, ‘zooming in’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latin typeface="+mn-lt"/>
              </a:rPr>
              <a:t>Search at most detailed level, ‘zooming out’ </a:t>
            </a:r>
          </a:p>
          <a:p>
            <a:r>
              <a:rPr lang="en-US" dirty="0">
                <a:latin typeface="+mn-lt"/>
              </a:rPr>
              <a:t>HNSW graphs incorporate several concepts  </a:t>
            </a:r>
          </a:p>
          <a:p>
            <a:pPr lvl="1"/>
            <a:r>
              <a:rPr lang="en-US" dirty="0">
                <a:latin typeface="+mn-lt"/>
              </a:rPr>
              <a:t>Proximity graphs</a:t>
            </a:r>
          </a:p>
          <a:p>
            <a:pPr lvl="1"/>
            <a:r>
              <a:rPr lang="en-US" dirty="0">
                <a:latin typeface="+mn-lt"/>
              </a:rPr>
              <a:t>Navigable small world graphs</a:t>
            </a:r>
          </a:p>
          <a:p>
            <a:pPr lvl="1"/>
            <a:r>
              <a:rPr lang="en-US" dirty="0">
                <a:latin typeface="+mn-lt"/>
              </a:rPr>
              <a:t>Probabilistic hierarchical search </a:t>
            </a:r>
          </a:p>
          <a:p>
            <a:pPr marL="914400" lvl="2" indent="0">
              <a:buNone/>
            </a:pPr>
            <a:endParaRPr lang="en-US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2501835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19F0AF-A879-F713-1578-44E3202822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4A4813-6491-D138-6F5D-DE263ECBE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Proximity Graphs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E543678-3860-F091-74F5-EDFA1D4D7315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6" y="1056205"/>
                <a:ext cx="11500036" cy="3314409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b="1" dirty="0">
                    <a:latin typeface="+mn-lt"/>
                  </a:rPr>
                  <a:t>Nearest neighbor (NN) graphs</a:t>
                </a:r>
                <a:r>
                  <a:rPr lang="en-US" dirty="0">
                    <a:latin typeface="+mn-lt"/>
                  </a:rPr>
                  <a:t> are an example of </a:t>
                </a:r>
                <a:r>
                  <a:rPr lang="en-US" b="1" dirty="0">
                    <a:latin typeface="+mn-lt"/>
                  </a:rPr>
                  <a:t>proximity graphs </a:t>
                </a:r>
              </a:p>
              <a:p>
                <a:r>
                  <a:rPr lang="en-US" dirty="0">
                    <a:latin typeface="+mn-lt"/>
                  </a:rPr>
                  <a:t>Presentence of edges in a proximity graph (index) determined by distance or similarity between nearest neighbors</a:t>
                </a:r>
              </a:p>
              <a:p>
                <a:r>
                  <a:rPr lang="en-US" dirty="0">
                    <a:latin typeface="+mn-lt"/>
                  </a:rPr>
                  <a:t>Searches on a proximity graph finds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latin typeface="+mn-lt"/>
                  </a:rPr>
                  <a:t> nearest neighbors </a:t>
                </a:r>
              </a:p>
              <a:p>
                <a:r>
                  <a:rPr lang="en-US" dirty="0">
                    <a:latin typeface="+mn-lt"/>
                  </a:rPr>
                  <a:t>Notice that nodes must have number of edges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latin typeface="+mn-lt"/>
                  </a:rPr>
                  <a:t> for search to succeed </a:t>
                </a:r>
              </a:p>
              <a:p>
                <a:r>
                  <a:rPr lang="en-US" dirty="0">
                    <a:latin typeface="+mn-lt"/>
                  </a:rPr>
                  <a:t>You can find more detail on proximity graphs in a number of sources, including </a:t>
                </a:r>
                <a:r>
                  <a:rPr lang="en-US" dirty="0" err="1">
                    <a:latin typeface="+mn-lt"/>
                    <a:hlinkClick r:id="rId3"/>
                  </a:rPr>
                  <a:t>Mengzhao</a:t>
                </a:r>
                <a:r>
                  <a:rPr lang="en-US" dirty="0">
                    <a:latin typeface="+mn-lt"/>
                    <a:hlinkClick r:id="rId3"/>
                  </a:rPr>
                  <a:t> Wang’s blog post</a:t>
                </a:r>
                <a:endParaRPr lang="en-US" dirty="0">
                  <a:latin typeface="+mn-lt"/>
                </a:endParaRPr>
              </a:p>
              <a:p>
                <a:endParaRPr lang="en-US" dirty="0">
                  <a:latin typeface="+mn-lt"/>
                </a:endParaRPr>
              </a:p>
              <a:p>
                <a:pPr marL="0" indent="0">
                  <a:buNone/>
                </a:pPr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E543678-3860-F091-74F5-EDFA1D4D731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6" y="1056205"/>
                <a:ext cx="11500036" cy="3314409"/>
              </a:xfrm>
              <a:blipFill>
                <a:blip r:embed="rId4"/>
                <a:stretch>
                  <a:fillRect l="-1113" t="-4044" r="-1007" b="-18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95F8A663-A640-8001-5F73-C40BD3ED44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0961" y="4440272"/>
            <a:ext cx="8747924" cy="191040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FE64C52-F7F1-9763-C2BE-791977550571}"/>
              </a:ext>
            </a:extLst>
          </p:cNvPr>
          <p:cNvSpPr txBox="1"/>
          <p:nvPr/>
        </p:nvSpPr>
        <p:spPr>
          <a:xfrm>
            <a:off x="3816637" y="6350680"/>
            <a:ext cx="4136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3"/>
              </a:rPr>
              <a:t>Diagram credit, </a:t>
            </a:r>
            <a:r>
              <a:rPr lang="en-US" dirty="0" err="1">
                <a:hlinkClick r:id="rId3"/>
              </a:rPr>
              <a:t>Mengzhao</a:t>
            </a:r>
            <a:r>
              <a:rPr lang="en-US" dirty="0">
                <a:hlinkClick r:id="rId3"/>
              </a:rPr>
              <a:t> Wang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223317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33AC91-3FEF-F012-50F2-DB556E8F2A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7DCCCA-05B6-399F-C06C-7C9D86492C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Navigable Small World Graphs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528743B-9C26-92E1-FD2A-BD8565DD9DBF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6" y="1056205"/>
                <a:ext cx="5588220" cy="552062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>
                    <a:latin typeface="+mn-lt"/>
                  </a:rPr>
                  <a:t>Navigable small world (NSW)</a:t>
                </a:r>
                <a:r>
                  <a:rPr lang="en-US" dirty="0">
                    <a:latin typeface="+mn-lt"/>
                  </a:rPr>
                  <a:t> graphs are defined as having high clustering coefficients and distance growing 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latin typeface="+mn-lt"/>
                  </a:rPr>
                  <a:t> </a:t>
                </a:r>
              </a:p>
              <a:p>
                <a:r>
                  <a:rPr lang="en-US" dirty="0">
                    <a:latin typeface="+mn-lt"/>
                  </a:rPr>
                  <a:t>A </a:t>
                </a:r>
                <a:r>
                  <a:rPr lang="en-US" b="1" dirty="0">
                    <a:latin typeface="+mn-lt"/>
                    <a:hlinkClick r:id="rId3"/>
                  </a:rPr>
                  <a:t>small world graph </a:t>
                </a:r>
                <a:r>
                  <a:rPr lang="en-US" dirty="0">
                    <a:latin typeface="+mn-lt"/>
                  </a:rPr>
                  <a:t>exhibits </a:t>
                </a:r>
                <a:r>
                  <a:rPr lang="en-US" b="1" dirty="0">
                    <a:latin typeface="+mn-lt"/>
                  </a:rPr>
                  <a:t>high association</a:t>
                </a:r>
                <a:r>
                  <a:rPr lang="en-US" dirty="0">
                    <a:latin typeface="+mn-lt"/>
                  </a:rPr>
                  <a:t> between nodes resulting from high clustering</a:t>
                </a:r>
              </a:p>
              <a:p>
                <a:r>
                  <a:rPr lang="en-US" dirty="0">
                    <a:latin typeface="+mn-lt"/>
                  </a:rPr>
                  <a:t>NSW graphs have both short-range connections between near neighbors and long-range connections</a:t>
                </a:r>
              </a:p>
              <a:p>
                <a:endParaRPr lang="en-US" dirty="0">
                  <a:latin typeface="+mn-lt"/>
                </a:endParaRPr>
              </a:p>
              <a:p>
                <a:pPr marL="0" indent="0">
                  <a:buNone/>
                </a:pPr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528743B-9C26-92E1-FD2A-BD8565DD9D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6" y="1056205"/>
                <a:ext cx="5588220" cy="5520629"/>
              </a:xfrm>
              <a:blipFill>
                <a:blip r:embed="rId4"/>
                <a:stretch>
                  <a:fillRect l="-2293" t="-1766" r="-24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3C30C89-85FC-CDEB-E3C8-531A646272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2703" y="1110147"/>
            <a:ext cx="5537657" cy="5618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90718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0E7E01-AB46-C253-3183-F0ADCB0362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BA50E9-0250-8580-209A-C003F96DD2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Navigable Small World Graphs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FABA22A-30C7-BF83-1A25-22909B78BCCF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6" y="1056205"/>
                <a:ext cx="5549101" cy="552062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>
                    <a:latin typeface="+mn-lt"/>
                  </a:rPr>
                  <a:t>Navigable small world (NSW)</a:t>
                </a:r>
                <a:r>
                  <a:rPr lang="en-US" dirty="0">
                    <a:latin typeface="+mn-lt"/>
                  </a:rPr>
                  <a:t> graphs are a form of proximity graph </a:t>
                </a:r>
              </a:p>
              <a:p>
                <a:r>
                  <a:rPr lang="en-US" dirty="0">
                    <a:latin typeface="+mn-lt"/>
                  </a:rPr>
                  <a:t>Connectivity determined by number of edges per node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>
                    <a:latin typeface="+mn-lt"/>
                  </a:rPr>
                  <a:t> in FAISS 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>
                    <a:latin typeface="+mn-lt"/>
                  </a:rPr>
                  <a:t> in </a:t>
                </a:r>
                <a:r>
                  <a:rPr lang="en-US" dirty="0" err="1">
                    <a:latin typeface="+mn-lt"/>
                  </a:rPr>
                  <a:t>NetworkX</a:t>
                </a:r>
                <a:r>
                  <a:rPr lang="en-US" dirty="0">
                    <a:latin typeface="+mn-lt"/>
                  </a:rPr>
                  <a:t>)</a:t>
                </a:r>
              </a:p>
              <a:p>
                <a:r>
                  <a:rPr lang="en-US" dirty="0">
                    <a:latin typeface="+mn-lt"/>
                  </a:rPr>
                  <a:t>As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⟶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>
                    <a:latin typeface="+mn-lt"/>
                  </a:rPr>
                  <a:t> the proximity graph becomes fully connected </a:t>
                </a:r>
              </a:p>
              <a:p>
                <a:r>
                  <a:rPr lang="en-US" dirty="0">
                    <a:latin typeface="+mn-lt"/>
                  </a:rPr>
                  <a:t>Clustering coefficient increases and average distance decreases as average number of connections per node increase   </a:t>
                </a:r>
              </a:p>
              <a:p>
                <a:pPr marL="0" indent="0">
                  <a:buNone/>
                </a:pPr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FABA22A-30C7-BF83-1A25-22909B78BCC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6" y="1056205"/>
                <a:ext cx="5549101" cy="5520629"/>
              </a:xfrm>
              <a:blipFill>
                <a:blip r:embed="rId3"/>
                <a:stretch>
                  <a:fillRect l="-2308" t="-1766" r="-35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E958F768-876D-3F0F-4F3F-8D5515AF28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0414" y="898071"/>
            <a:ext cx="5492710" cy="5883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02705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5C1975-86BE-6471-DDF7-FB1A61D1C0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906148-25E3-635A-6ECF-D413669584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Navigable Small World Graphs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4CFC3C-30A0-220C-3F5B-01208B783401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6" y="1056205"/>
                <a:ext cx="5549101" cy="552062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>
                    <a:latin typeface="+mn-lt"/>
                  </a:rPr>
                  <a:t>Navigable small world (NSW)</a:t>
                </a:r>
                <a:r>
                  <a:rPr lang="en-US" dirty="0">
                    <a:latin typeface="+mn-lt"/>
                  </a:rPr>
                  <a:t> graphs are defined as having high clustering coefficients and distance growing 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latin typeface="+mn-lt"/>
                  </a:rPr>
                  <a:t> </a:t>
                </a:r>
              </a:p>
              <a:p>
                <a:r>
                  <a:rPr lang="en-US" dirty="0">
                    <a:latin typeface="+mn-lt"/>
                  </a:rPr>
                  <a:t>Clustering coefficient increases and average distance decreases as average number of long-range connections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>
                    <a:latin typeface="+mn-lt"/>
                  </a:rPr>
                  <a:t> in </a:t>
                </a:r>
                <a:r>
                  <a:rPr lang="en-US" dirty="0" err="1">
                    <a:latin typeface="+mn-lt"/>
                  </a:rPr>
                  <a:t>NetworkX</a:t>
                </a:r>
                <a:r>
                  <a:rPr lang="en-US" dirty="0">
                    <a:latin typeface="+mn-lt"/>
                  </a:rPr>
                  <a:t>) per node increase   </a:t>
                </a:r>
              </a:p>
              <a:p>
                <a:r>
                  <a:rPr lang="en-US" dirty="0">
                    <a:latin typeface="+mn-lt"/>
                  </a:rPr>
                  <a:t>NSW graphs have relatively few </a:t>
                </a:r>
                <a:r>
                  <a:rPr lang="en-US" b="1" dirty="0">
                    <a:latin typeface="+mn-lt"/>
                  </a:rPr>
                  <a:t>hub nodes </a:t>
                </a:r>
                <a:r>
                  <a:rPr lang="en-US" dirty="0">
                    <a:latin typeface="+mn-lt"/>
                  </a:rPr>
                  <a:t>with high degree compared to other nodes</a:t>
                </a:r>
              </a:p>
              <a:p>
                <a:pPr marL="0" indent="0">
                  <a:buNone/>
                </a:pPr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4CFC3C-30A0-220C-3F5B-01208B7834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6" y="1056205"/>
                <a:ext cx="5549101" cy="5520629"/>
              </a:xfrm>
              <a:blipFill>
                <a:blip r:embed="rId3"/>
                <a:stretch>
                  <a:fillRect l="-2308" t="-1766" r="-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DBBA406F-C0EC-86D7-D4C4-782600EC84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7276" y="938229"/>
            <a:ext cx="5492744" cy="5865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8180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Similarity Search at Scale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896079"/>
                <a:ext cx="11525250" cy="5698998"/>
              </a:xfrm>
            </p:spPr>
            <p:txBody>
              <a:bodyPr>
                <a:normAutofit fontScale="85000" lnSpcReduction="10000"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We need an efficient way to (approximately) perform similarity joins at massive scale   </a:t>
                </a:r>
              </a:p>
              <a:p>
                <a:r>
                  <a:rPr lang="en-US" dirty="0">
                    <a:latin typeface="+mn-lt"/>
                  </a:rPr>
                  <a:t>Simple linear similarity search over n observation vectors is an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latin typeface="+mn-lt"/>
                  </a:rPr>
                  <a:t> process in both computation and memory </a:t>
                </a:r>
              </a:p>
              <a:p>
                <a:r>
                  <a:rPr lang="en-US" dirty="0">
                    <a:latin typeface="+mn-lt"/>
                  </a:rPr>
                  <a:t>Simple pairwise similarity is computationally infeasible for large scale problems!</a:t>
                </a:r>
              </a:p>
              <a:p>
                <a:r>
                  <a:rPr lang="en-US" dirty="0">
                    <a:latin typeface="+mn-lt"/>
                  </a:rPr>
                  <a:t>Find exact low-dimensional similarity with KD-tree   </a:t>
                </a:r>
              </a:p>
              <a:p>
                <a:pPr lvl="1"/>
                <a:r>
                  <a:rPr lang="en-US" sz="2800" dirty="0">
                    <a:latin typeface="+mn-lt"/>
                  </a:rPr>
                  <a:t>Efficient algorithm for finding nearest neighbors in low dimensional spaces </a:t>
                </a:r>
              </a:p>
              <a:p>
                <a:pPr lvl="1"/>
                <a:r>
                  <a:rPr lang="en-US" sz="2800" dirty="0">
                    <a:latin typeface="+mn-lt"/>
                  </a:rPr>
                  <a:t>Scalable for small to medium size datasets</a:t>
                </a:r>
              </a:p>
              <a:p>
                <a:r>
                  <a:rPr lang="en-US" dirty="0">
                    <a:latin typeface="+mn-lt"/>
                  </a:rPr>
                  <a:t>Need an efficient method for large-scale and high-dimensional </a:t>
                </a:r>
                <a:r>
                  <a:rPr lang="en-US" b="1" dirty="0">
                    <a:latin typeface="+mn-lt"/>
                  </a:rPr>
                  <a:t>similarity joins</a:t>
                </a:r>
                <a:r>
                  <a:rPr lang="en-US" dirty="0">
                    <a:latin typeface="+mn-lt"/>
                  </a:rPr>
                  <a:t>!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896079"/>
                <a:ext cx="11525250" cy="5698998"/>
              </a:xfrm>
              <a:blipFill>
                <a:blip r:embed="rId3"/>
                <a:stretch>
                  <a:fillRect l="-847" t="-20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9231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889253-3C87-DABA-1C3D-8A283451CF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11944-2E01-CD22-81C9-1C26C0787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Hierarchical Navigable Small World Graphs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976DF4-DAB1-D0B5-6EB0-2CFD24FC689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6" y="1056205"/>
            <a:ext cx="11270795" cy="552062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latin typeface="+mn-lt"/>
              </a:rPr>
              <a:t>Hierarchical Navigable small world (HNSW)</a:t>
            </a:r>
            <a:r>
              <a:rPr lang="en-US" dirty="0">
                <a:latin typeface="+mn-lt"/>
              </a:rPr>
              <a:t> graphs enable efficient and scalable ANNS </a:t>
            </a:r>
          </a:p>
          <a:p>
            <a:r>
              <a:rPr lang="en-US" dirty="0">
                <a:latin typeface="+mn-lt"/>
                <a:hlinkClick r:id="rId3"/>
              </a:rPr>
              <a:t>Malkov, et. al., 2014</a:t>
            </a:r>
            <a:r>
              <a:rPr lang="en-US" dirty="0">
                <a:latin typeface="+mn-lt"/>
              </a:rPr>
              <a:t> applied NSW graphs to the ANNS problem </a:t>
            </a:r>
          </a:p>
          <a:p>
            <a:pPr lvl="1"/>
            <a:r>
              <a:rPr lang="en-US" dirty="0">
                <a:latin typeface="+mn-lt"/>
              </a:rPr>
              <a:t>In some cases, a greedy search on a NSW effectively finds the NNs </a:t>
            </a:r>
          </a:p>
          <a:p>
            <a:pPr lvl="1"/>
            <a:r>
              <a:rPr lang="en-US" dirty="0">
                <a:latin typeface="+mn-lt"/>
              </a:rPr>
              <a:t>If the graph exhibits considerable clustering only a sub-optimal local solution will be found </a:t>
            </a:r>
          </a:p>
          <a:p>
            <a:pPr lvl="1"/>
            <a:r>
              <a:rPr lang="en-US" dirty="0">
                <a:latin typeface="+mn-lt"/>
              </a:rPr>
              <a:t>In other cases the search path can be long     </a:t>
            </a:r>
          </a:p>
          <a:p>
            <a:r>
              <a:rPr lang="en-US" dirty="0">
                <a:latin typeface="+mn-lt"/>
              </a:rPr>
              <a:t>Using a hierarchy of NSW graphs is more robust and helps to overcome these problems</a:t>
            </a: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1145598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D7238F-77C3-A259-BE0F-F9989CD4BC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EDDE3-D070-E60F-6C3C-353EE773E6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Hierarchical Navigable Small World Graphs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7E1F5E-70F0-2502-571D-6F67E535003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6" y="936171"/>
            <a:ext cx="11493953" cy="290104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b="1" dirty="0">
                <a:latin typeface="+mn-lt"/>
              </a:rPr>
              <a:t>Hierarchical Navigable small world (HNSW)</a:t>
            </a:r>
            <a:r>
              <a:rPr lang="en-US" dirty="0">
                <a:latin typeface="+mn-lt"/>
              </a:rPr>
              <a:t> graphs enable efficient and scalable ANNS </a:t>
            </a:r>
          </a:p>
          <a:p>
            <a:r>
              <a:rPr lang="en-US" dirty="0">
                <a:latin typeface="+mn-lt"/>
              </a:rPr>
              <a:t>The hierarchy of NSW graphs creates a skip list </a:t>
            </a:r>
          </a:p>
          <a:p>
            <a:r>
              <a:rPr lang="en-US" dirty="0">
                <a:latin typeface="+mn-lt"/>
              </a:rPr>
              <a:t>Skip-list search was introduced by </a:t>
            </a:r>
            <a:r>
              <a:rPr lang="en-US" dirty="0">
                <a:latin typeface="+mn-lt"/>
                <a:hlinkClick r:id="rId3"/>
              </a:rPr>
              <a:t>Pugh, 1990</a:t>
            </a:r>
            <a:r>
              <a:rPr lang="en-US" dirty="0">
                <a:latin typeface="+mn-lt"/>
              </a:rPr>
              <a:t>, as a fast search algorithm</a:t>
            </a:r>
          </a:p>
          <a:p>
            <a:r>
              <a:rPr lang="en-US" dirty="0">
                <a:latin typeface="+mn-lt"/>
              </a:rPr>
              <a:t>A skip-list is a form of linked list using a hierarchy of long-range and short-range links </a:t>
            </a:r>
          </a:p>
          <a:p>
            <a:r>
              <a:rPr lang="en-US" dirty="0">
                <a:latin typeface="+mn-lt"/>
              </a:rPr>
              <a:t>Links connecting observations are sampled probabilistically  </a:t>
            </a:r>
          </a:p>
          <a:p>
            <a:pPr lvl="1"/>
            <a:endParaRPr lang="en-US" dirty="0">
              <a:latin typeface="+mn-lt"/>
            </a:endParaRPr>
          </a:p>
          <a:p>
            <a:endParaRPr lang="en-US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8CD350-8BD3-2DB4-9078-132B807F1B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7620" y="3733154"/>
            <a:ext cx="7321852" cy="312484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09D9B59-C887-3854-7D70-9EEEF1326E73}"/>
              </a:ext>
            </a:extLst>
          </p:cNvPr>
          <p:cNvSpPr txBox="1"/>
          <p:nvPr/>
        </p:nvSpPr>
        <p:spPr>
          <a:xfrm>
            <a:off x="8224170" y="5437905"/>
            <a:ext cx="30002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3"/>
              </a:rPr>
              <a:t>Diagram credit, Pugh, 1990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102447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EFB3DD-6AF3-7F01-243B-9935A70BD1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7806806E-0258-60E1-04C4-1AF989B596EB}"/>
              </a:ext>
            </a:extLst>
          </p:cNvPr>
          <p:cNvCxnSpPr>
            <a:cxnSpLocks/>
          </p:cNvCxnSpPr>
          <p:nvPr/>
        </p:nvCxnSpPr>
        <p:spPr>
          <a:xfrm>
            <a:off x="8706412" y="5768665"/>
            <a:ext cx="2063983" cy="307099"/>
          </a:xfrm>
          <a:prstGeom prst="straightConnector1">
            <a:avLst/>
          </a:prstGeom>
          <a:ln w="127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00816B93-6C8E-9CD9-6CFA-14841B6ED9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Hierarchical Navigable Small World Graphs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1B38646-8F4A-2043-16A2-7D88AF9A3533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6" y="1056205"/>
                <a:ext cx="5549101" cy="552062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>
                    <a:latin typeface="+mn-lt"/>
                  </a:rPr>
                  <a:t>Hierarchical Navigable small world (HNSW)</a:t>
                </a:r>
                <a:r>
                  <a:rPr lang="en-US" dirty="0">
                    <a:latin typeface="+mn-lt"/>
                  </a:rPr>
                  <a:t> graph has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>
                    <a:latin typeface="+mn-lt"/>
                  </a:rPr>
                  <a:t> layers comprised of NSW graphs of increasing resolution</a:t>
                </a:r>
              </a:p>
              <a:p>
                <a:r>
                  <a:rPr lang="en-US" dirty="0">
                    <a:latin typeface="+mn-lt"/>
                  </a:rPr>
                  <a:t>The highest level of the hierarchy has the longest-range edges</a:t>
                </a:r>
              </a:p>
              <a:p>
                <a:r>
                  <a:rPr lang="en-US" dirty="0">
                    <a:latin typeface="+mn-lt"/>
                  </a:rPr>
                  <a:t>The search proceeds to increasingly finer detail levels </a:t>
                </a:r>
              </a:p>
              <a:p>
                <a:r>
                  <a:rPr lang="en-US" dirty="0">
                    <a:latin typeface="+mn-lt"/>
                  </a:rPr>
                  <a:t>The lowest level contains all nodes and the most detail  </a:t>
                </a:r>
              </a:p>
              <a:p>
                <a:endParaRPr lang="en-US" dirty="0">
                  <a:latin typeface="+mn-lt"/>
                </a:endParaRPr>
              </a:p>
              <a:p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1B38646-8F4A-2043-16A2-7D88AF9A35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6" y="1056205"/>
                <a:ext cx="5549101" cy="5520629"/>
              </a:xfrm>
              <a:blipFill>
                <a:blip r:embed="rId3"/>
                <a:stretch>
                  <a:fillRect l="-2308" t="-1766" r="-36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Parallelogram 3">
            <a:extLst>
              <a:ext uri="{FF2B5EF4-FFF2-40B4-BE49-F238E27FC236}">
                <a16:creationId xmlns:a16="http://schemas.microsoft.com/office/drawing/2014/main" id="{323875B6-AEFA-AE79-FEBC-717CFCB7C411}"/>
              </a:ext>
            </a:extLst>
          </p:cNvPr>
          <p:cNvSpPr/>
          <p:nvPr/>
        </p:nvSpPr>
        <p:spPr>
          <a:xfrm>
            <a:off x="6309525" y="4822372"/>
            <a:ext cx="5549100" cy="1645605"/>
          </a:xfrm>
          <a:prstGeom prst="parallelogram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AD3E2A3-2827-4742-46C7-2622C18A26A6}"/>
              </a:ext>
            </a:extLst>
          </p:cNvPr>
          <p:cNvSpPr/>
          <p:nvPr/>
        </p:nvSpPr>
        <p:spPr>
          <a:xfrm>
            <a:off x="7021287" y="5094514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4452172-E6CD-EABD-387D-126D4321CB19}"/>
              </a:ext>
            </a:extLst>
          </p:cNvPr>
          <p:cNvSpPr/>
          <p:nvPr/>
        </p:nvSpPr>
        <p:spPr>
          <a:xfrm>
            <a:off x="7149194" y="5696880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A9A72ED-B5B0-FD36-81F2-D1FD00A701DA}"/>
              </a:ext>
            </a:extLst>
          </p:cNvPr>
          <p:cNvSpPr/>
          <p:nvPr/>
        </p:nvSpPr>
        <p:spPr>
          <a:xfrm>
            <a:off x="7832272" y="5918246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53577B1-1666-1215-B074-F3C171C45E0D}"/>
              </a:ext>
            </a:extLst>
          </p:cNvPr>
          <p:cNvSpPr/>
          <p:nvPr/>
        </p:nvSpPr>
        <p:spPr>
          <a:xfrm>
            <a:off x="8502539" y="5625739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0D3CB37-8E9D-8ECC-988D-8AC29CCD33AC}"/>
              </a:ext>
            </a:extLst>
          </p:cNvPr>
          <p:cNvSpPr/>
          <p:nvPr/>
        </p:nvSpPr>
        <p:spPr>
          <a:xfrm>
            <a:off x="8753875" y="4929780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AAE11E2-492F-7F6C-5067-0894E930202F}"/>
              </a:ext>
            </a:extLst>
          </p:cNvPr>
          <p:cNvSpPr/>
          <p:nvPr/>
        </p:nvSpPr>
        <p:spPr>
          <a:xfrm>
            <a:off x="9482589" y="5541374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C1D3A10-DF33-AC65-9109-A8A13BF8030B}"/>
              </a:ext>
            </a:extLst>
          </p:cNvPr>
          <p:cNvSpPr/>
          <p:nvPr/>
        </p:nvSpPr>
        <p:spPr>
          <a:xfrm>
            <a:off x="10756909" y="6002610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AE21BB0-4E5A-B4D6-3FD3-89E025811612}"/>
              </a:ext>
            </a:extLst>
          </p:cNvPr>
          <p:cNvSpPr/>
          <p:nvPr/>
        </p:nvSpPr>
        <p:spPr>
          <a:xfrm>
            <a:off x="11012723" y="5434761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F4E550A-B1E2-15E2-4D36-054B1C29E0C3}"/>
              </a:ext>
            </a:extLst>
          </p:cNvPr>
          <p:cNvSpPr/>
          <p:nvPr/>
        </p:nvSpPr>
        <p:spPr>
          <a:xfrm>
            <a:off x="10501095" y="4948486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100303A0-4485-C2DB-BA01-6465AEB83FD4}"/>
              </a:ext>
            </a:extLst>
          </p:cNvPr>
          <p:cNvSpPr/>
          <p:nvPr/>
        </p:nvSpPr>
        <p:spPr>
          <a:xfrm>
            <a:off x="9781141" y="5178878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Parallelogram 18">
            <a:extLst>
              <a:ext uri="{FF2B5EF4-FFF2-40B4-BE49-F238E27FC236}">
                <a16:creationId xmlns:a16="http://schemas.microsoft.com/office/drawing/2014/main" id="{39C0BDFA-7B86-E1F9-FA37-C27614AEC000}"/>
              </a:ext>
            </a:extLst>
          </p:cNvPr>
          <p:cNvSpPr/>
          <p:nvPr/>
        </p:nvSpPr>
        <p:spPr>
          <a:xfrm>
            <a:off x="6429268" y="2861977"/>
            <a:ext cx="5549100" cy="1645605"/>
          </a:xfrm>
          <a:prstGeom prst="parallelogram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39E5BD3-933D-0567-A4E7-2BDFAC8C4339}"/>
              </a:ext>
            </a:extLst>
          </p:cNvPr>
          <p:cNvSpPr/>
          <p:nvPr/>
        </p:nvSpPr>
        <p:spPr>
          <a:xfrm>
            <a:off x="7141030" y="3134119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B78EFF97-01CC-6A2E-2BFB-D7136BF02DE1}"/>
              </a:ext>
            </a:extLst>
          </p:cNvPr>
          <p:cNvSpPr/>
          <p:nvPr/>
        </p:nvSpPr>
        <p:spPr>
          <a:xfrm>
            <a:off x="8374632" y="3674076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B8CADBF-110A-D1AE-4167-68D67DA97ECD}"/>
              </a:ext>
            </a:extLst>
          </p:cNvPr>
          <p:cNvSpPr/>
          <p:nvPr/>
        </p:nvSpPr>
        <p:spPr>
          <a:xfrm>
            <a:off x="8828261" y="2979960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39A10C70-5F55-4DAA-757B-68C2740752E0}"/>
              </a:ext>
            </a:extLst>
          </p:cNvPr>
          <p:cNvSpPr/>
          <p:nvPr/>
        </p:nvSpPr>
        <p:spPr>
          <a:xfrm>
            <a:off x="10993228" y="3999855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D4838ACE-2476-4292-3A7C-2791861EACA8}"/>
              </a:ext>
            </a:extLst>
          </p:cNvPr>
          <p:cNvSpPr/>
          <p:nvPr/>
        </p:nvSpPr>
        <p:spPr>
          <a:xfrm>
            <a:off x="10620838" y="2988091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Parallelogram 29">
            <a:extLst>
              <a:ext uri="{FF2B5EF4-FFF2-40B4-BE49-F238E27FC236}">
                <a16:creationId xmlns:a16="http://schemas.microsoft.com/office/drawing/2014/main" id="{435106DA-76D9-F18F-1AE6-196A3B9EFD26}"/>
              </a:ext>
            </a:extLst>
          </p:cNvPr>
          <p:cNvSpPr/>
          <p:nvPr/>
        </p:nvSpPr>
        <p:spPr>
          <a:xfrm>
            <a:off x="6509603" y="863656"/>
            <a:ext cx="5549100" cy="1645605"/>
          </a:xfrm>
          <a:prstGeom prst="parallelogram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B8D46603-DB25-89E4-D701-278AEA2B7692}"/>
              </a:ext>
            </a:extLst>
          </p:cNvPr>
          <p:cNvSpPr/>
          <p:nvPr/>
        </p:nvSpPr>
        <p:spPr>
          <a:xfrm>
            <a:off x="7221365" y="1135798"/>
            <a:ext cx="255814" cy="168729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7B64BE22-1966-FA1B-FC04-99B49F0B0DAC}"/>
              </a:ext>
            </a:extLst>
          </p:cNvPr>
          <p:cNvSpPr/>
          <p:nvPr/>
        </p:nvSpPr>
        <p:spPr>
          <a:xfrm>
            <a:off x="10956987" y="2043894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CA9C6398-CCCE-2A1F-2108-A5E6ACA3B7D4}"/>
              </a:ext>
            </a:extLst>
          </p:cNvPr>
          <p:cNvSpPr/>
          <p:nvPr/>
        </p:nvSpPr>
        <p:spPr>
          <a:xfrm>
            <a:off x="10701173" y="989770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Cross 35">
            <a:extLst>
              <a:ext uri="{FF2B5EF4-FFF2-40B4-BE49-F238E27FC236}">
                <a16:creationId xmlns:a16="http://schemas.microsoft.com/office/drawing/2014/main" id="{F9CDA4EF-7EFA-2BCA-3791-F9D88C314FD3}"/>
              </a:ext>
            </a:extLst>
          </p:cNvPr>
          <p:cNvSpPr/>
          <p:nvPr/>
        </p:nvSpPr>
        <p:spPr>
          <a:xfrm>
            <a:off x="9391174" y="5942742"/>
            <a:ext cx="304800" cy="221366"/>
          </a:xfrm>
          <a:prstGeom prst="plus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97972C5-7DC8-6024-D6A0-708B0C397143}"/>
              </a:ext>
            </a:extLst>
          </p:cNvPr>
          <p:cNvSpPr txBox="1"/>
          <p:nvPr/>
        </p:nvSpPr>
        <p:spPr>
          <a:xfrm>
            <a:off x="9113356" y="6067867"/>
            <a:ext cx="8604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query</a:t>
            </a:r>
          </a:p>
        </p:txBody>
      </p:sp>
      <p:sp>
        <p:nvSpPr>
          <p:cNvPr id="38" name="Cross 37">
            <a:extLst>
              <a:ext uri="{FF2B5EF4-FFF2-40B4-BE49-F238E27FC236}">
                <a16:creationId xmlns:a16="http://schemas.microsoft.com/office/drawing/2014/main" id="{FDAAEC98-F31C-F445-EAFF-83863437D3DA}"/>
              </a:ext>
            </a:extLst>
          </p:cNvPr>
          <p:cNvSpPr/>
          <p:nvPr/>
        </p:nvSpPr>
        <p:spPr>
          <a:xfrm>
            <a:off x="9315913" y="3973537"/>
            <a:ext cx="304800" cy="221366"/>
          </a:xfrm>
          <a:prstGeom prst="plus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EC70E6E-6E5D-1C15-631E-32BB754003DD}"/>
              </a:ext>
            </a:extLst>
          </p:cNvPr>
          <p:cNvSpPr txBox="1"/>
          <p:nvPr/>
        </p:nvSpPr>
        <p:spPr>
          <a:xfrm>
            <a:off x="9042408" y="4098662"/>
            <a:ext cx="8604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query</a:t>
            </a:r>
          </a:p>
        </p:txBody>
      </p:sp>
      <p:sp>
        <p:nvSpPr>
          <p:cNvPr id="40" name="Cross 39">
            <a:extLst>
              <a:ext uri="{FF2B5EF4-FFF2-40B4-BE49-F238E27FC236}">
                <a16:creationId xmlns:a16="http://schemas.microsoft.com/office/drawing/2014/main" id="{31631918-C3C9-9A66-B66A-0FB81DD6F976}"/>
              </a:ext>
            </a:extLst>
          </p:cNvPr>
          <p:cNvSpPr/>
          <p:nvPr/>
        </p:nvSpPr>
        <p:spPr>
          <a:xfrm>
            <a:off x="9308212" y="1996465"/>
            <a:ext cx="304800" cy="221366"/>
          </a:xfrm>
          <a:prstGeom prst="plus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978A98B-F55B-92EA-020A-6D950891D45E}"/>
              </a:ext>
            </a:extLst>
          </p:cNvPr>
          <p:cNvSpPr txBox="1"/>
          <p:nvPr/>
        </p:nvSpPr>
        <p:spPr>
          <a:xfrm>
            <a:off x="9034707" y="2121590"/>
            <a:ext cx="8604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query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1318DBA-2C65-5F15-6553-B137400F6BC8}"/>
              </a:ext>
            </a:extLst>
          </p:cNvPr>
          <p:cNvSpPr txBox="1"/>
          <p:nvPr/>
        </p:nvSpPr>
        <p:spPr>
          <a:xfrm>
            <a:off x="8182371" y="6424373"/>
            <a:ext cx="20428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Level 0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D2969D5-7B01-3D98-7ADA-0EE92AA11C7A}"/>
              </a:ext>
            </a:extLst>
          </p:cNvPr>
          <p:cNvSpPr txBox="1"/>
          <p:nvPr/>
        </p:nvSpPr>
        <p:spPr>
          <a:xfrm>
            <a:off x="8258772" y="4460188"/>
            <a:ext cx="20428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Level 1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05DB427-1A7D-AEE8-99FA-4B4F610871B0}"/>
              </a:ext>
            </a:extLst>
          </p:cNvPr>
          <p:cNvSpPr txBox="1"/>
          <p:nvPr/>
        </p:nvSpPr>
        <p:spPr>
          <a:xfrm>
            <a:off x="8335173" y="2496003"/>
            <a:ext cx="20428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Level 2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FB442A88-90AD-8B87-DF5C-9E4B16A1B2B9}"/>
              </a:ext>
            </a:extLst>
          </p:cNvPr>
          <p:cNvCxnSpPr>
            <a:stCxn id="31" idx="5"/>
            <a:endCxn id="34" idx="2"/>
          </p:cNvCxnSpPr>
          <p:nvPr/>
        </p:nvCxnSpPr>
        <p:spPr>
          <a:xfrm>
            <a:off x="7439716" y="1279817"/>
            <a:ext cx="3517271" cy="848442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DA0A68A8-6B26-2528-479F-2CD83E313284}"/>
              </a:ext>
            </a:extLst>
          </p:cNvPr>
          <p:cNvCxnSpPr>
            <a:cxnSpLocks/>
            <a:stCxn id="31" idx="7"/>
            <a:endCxn id="35" idx="2"/>
          </p:cNvCxnSpPr>
          <p:nvPr/>
        </p:nvCxnSpPr>
        <p:spPr>
          <a:xfrm flipV="1">
            <a:off x="7439716" y="1074135"/>
            <a:ext cx="3261457" cy="86373"/>
          </a:xfrm>
          <a:prstGeom prst="straightConnector1">
            <a:avLst/>
          </a:prstGeom>
          <a:ln w="127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DF12D3B6-6858-C8FE-ECFA-587824B1A928}"/>
              </a:ext>
            </a:extLst>
          </p:cNvPr>
          <p:cNvCxnSpPr>
            <a:cxnSpLocks/>
            <a:stCxn id="35" idx="4"/>
            <a:endCxn id="34" idx="0"/>
          </p:cNvCxnSpPr>
          <p:nvPr/>
        </p:nvCxnSpPr>
        <p:spPr>
          <a:xfrm>
            <a:off x="10829080" y="1158499"/>
            <a:ext cx="255814" cy="885395"/>
          </a:xfrm>
          <a:prstGeom prst="straightConnector1">
            <a:avLst/>
          </a:prstGeom>
          <a:ln w="127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766059B6-FED1-127B-6819-CDCCBEFEA66E}"/>
              </a:ext>
            </a:extLst>
          </p:cNvPr>
          <p:cNvCxnSpPr>
            <a:cxnSpLocks/>
            <a:endCxn id="26" idx="2"/>
          </p:cNvCxnSpPr>
          <p:nvPr/>
        </p:nvCxnSpPr>
        <p:spPr>
          <a:xfrm>
            <a:off x="7374174" y="3249855"/>
            <a:ext cx="3619054" cy="834365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563617D7-A4BD-0BB0-68BD-325A765E96D7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10748745" y="3156820"/>
            <a:ext cx="281946" cy="867745"/>
          </a:xfrm>
          <a:prstGeom prst="straightConnector1">
            <a:avLst/>
          </a:prstGeom>
          <a:ln w="127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CFA096B3-ADB1-583F-AD36-1292790CD0EB}"/>
              </a:ext>
            </a:extLst>
          </p:cNvPr>
          <p:cNvCxnSpPr>
            <a:cxnSpLocks/>
          </p:cNvCxnSpPr>
          <p:nvPr/>
        </p:nvCxnSpPr>
        <p:spPr>
          <a:xfrm flipV="1">
            <a:off x="7378961" y="3105502"/>
            <a:ext cx="3261457" cy="86373"/>
          </a:xfrm>
          <a:prstGeom prst="straightConnector1">
            <a:avLst/>
          </a:prstGeom>
          <a:ln w="127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209CF094-15B0-11F4-DA4A-68C8177E1146}"/>
              </a:ext>
            </a:extLst>
          </p:cNvPr>
          <p:cNvCxnSpPr/>
          <p:nvPr/>
        </p:nvCxnSpPr>
        <p:spPr>
          <a:xfrm>
            <a:off x="7239638" y="5201518"/>
            <a:ext cx="3517271" cy="848442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12A575E1-A151-729D-67E9-1BAF71013D47}"/>
              </a:ext>
            </a:extLst>
          </p:cNvPr>
          <p:cNvCxnSpPr>
            <a:cxnSpLocks/>
          </p:cNvCxnSpPr>
          <p:nvPr/>
        </p:nvCxnSpPr>
        <p:spPr>
          <a:xfrm flipV="1">
            <a:off x="7277101" y="5058976"/>
            <a:ext cx="3261457" cy="86373"/>
          </a:xfrm>
          <a:prstGeom prst="straightConnector1">
            <a:avLst/>
          </a:prstGeom>
          <a:ln w="127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01B0FE9-9172-282C-00A5-892E7000361E}"/>
              </a:ext>
            </a:extLst>
          </p:cNvPr>
          <p:cNvCxnSpPr>
            <a:cxnSpLocks/>
          </p:cNvCxnSpPr>
          <p:nvPr/>
        </p:nvCxnSpPr>
        <p:spPr>
          <a:xfrm>
            <a:off x="10605025" y="5117215"/>
            <a:ext cx="255814" cy="885395"/>
          </a:xfrm>
          <a:prstGeom prst="straightConnector1">
            <a:avLst/>
          </a:prstGeom>
          <a:ln w="127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B99AC36D-A25E-874B-3A03-4A8AF3180D88}"/>
              </a:ext>
            </a:extLst>
          </p:cNvPr>
          <p:cNvCxnSpPr>
            <a:cxnSpLocks/>
            <a:stCxn id="20" idx="7"/>
            <a:endCxn id="24" idx="2"/>
          </p:cNvCxnSpPr>
          <p:nvPr/>
        </p:nvCxnSpPr>
        <p:spPr>
          <a:xfrm flipV="1">
            <a:off x="7359381" y="3064325"/>
            <a:ext cx="1468880" cy="94504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83A18491-4D13-A3E2-DAAE-052BDB93BF91}"/>
              </a:ext>
            </a:extLst>
          </p:cNvPr>
          <p:cNvCxnSpPr>
            <a:cxnSpLocks/>
            <a:endCxn id="28" idx="2"/>
          </p:cNvCxnSpPr>
          <p:nvPr/>
        </p:nvCxnSpPr>
        <p:spPr>
          <a:xfrm>
            <a:off x="9070444" y="3057869"/>
            <a:ext cx="1550394" cy="14587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3BE47819-EE46-7764-69F3-C46194333103}"/>
              </a:ext>
            </a:extLst>
          </p:cNvPr>
          <p:cNvCxnSpPr>
            <a:cxnSpLocks/>
            <a:stCxn id="20" idx="4"/>
            <a:endCxn id="22" idx="1"/>
          </p:cNvCxnSpPr>
          <p:nvPr/>
        </p:nvCxnSpPr>
        <p:spPr>
          <a:xfrm>
            <a:off x="7268937" y="3302848"/>
            <a:ext cx="1143158" cy="395938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1B731B24-330A-4ABF-B5C7-A995D7562208}"/>
              </a:ext>
            </a:extLst>
          </p:cNvPr>
          <p:cNvCxnSpPr>
            <a:cxnSpLocks/>
            <a:stCxn id="22" idx="0"/>
            <a:endCxn id="24" idx="4"/>
          </p:cNvCxnSpPr>
          <p:nvPr/>
        </p:nvCxnSpPr>
        <p:spPr>
          <a:xfrm flipV="1">
            <a:off x="8502539" y="3148689"/>
            <a:ext cx="453629" cy="525387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F94AD7A9-0D87-6E46-5A61-A75DDA153E79}"/>
              </a:ext>
            </a:extLst>
          </p:cNvPr>
          <p:cNvCxnSpPr>
            <a:cxnSpLocks/>
            <a:stCxn id="22" idx="6"/>
            <a:endCxn id="26" idx="2"/>
          </p:cNvCxnSpPr>
          <p:nvPr/>
        </p:nvCxnSpPr>
        <p:spPr>
          <a:xfrm>
            <a:off x="8630446" y="3758441"/>
            <a:ext cx="2362782" cy="325779"/>
          </a:xfrm>
          <a:prstGeom prst="straightConnector1">
            <a:avLst/>
          </a:prstGeom>
          <a:ln w="127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FDE693E4-3C0C-4A73-DF13-D0875B2A7F95}"/>
              </a:ext>
            </a:extLst>
          </p:cNvPr>
          <p:cNvCxnSpPr>
            <a:cxnSpLocks/>
          </p:cNvCxnSpPr>
          <p:nvPr/>
        </p:nvCxnSpPr>
        <p:spPr>
          <a:xfrm flipV="1">
            <a:off x="7255101" y="4991299"/>
            <a:ext cx="1468880" cy="94504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CAA0AAD8-7286-3255-F216-71823C7524FA}"/>
              </a:ext>
            </a:extLst>
          </p:cNvPr>
          <p:cNvCxnSpPr>
            <a:cxnSpLocks/>
          </p:cNvCxnSpPr>
          <p:nvPr/>
        </p:nvCxnSpPr>
        <p:spPr>
          <a:xfrm>
            <a:off x="8982176" y="4989494"/>
            <a:ext cx="1550394" cy="14587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A6961EBB-F5CC-CB17-CCFE-92F400331C9D}"/>
              </a:ext>
            </a:extLst>
          </p:cNvPr>
          <p:cNvCxnSpPr>
            <a:cxnSpLocks/>
            <a:stCxn id="8" idx="5"/>
            <a:endCxn id="11" idx="1"/>
          </p:cNvCxnSpPr>
          <p:nvPr/>
        </p:nvCxnSpPr>
        <p:spPr>
          <a:xfrm>
            <a:off x="7239638" y="5238533"/>
            <a:ext cx="1300364" cy="411916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3DBA80A6-E4BF-6666-CB34-6E92689222C2}"/>
              </a:ext>
            </a:extLst>
          </p:cNvPr>
          <p:cNvCxnSpPr>
            <a:cxnSpLocks/>
            <a:stCxn id="17" idx="2"/>
            <a:endCxn id="12" idx="5"/>
          </p:cNvCxnSpPr>
          <p:nvPr/>
        </p:nvCxnSpPr>
        <p:spPr>
          <a:xfrm flipH="1" flipV="1">
            <a:off x="8972226" y="5073799"/>
            <a:ext cx="808915" cy="189444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2A25BEDE-E1FB-9268-3EE4-3CBC4492522F}"/>
              </a:ext>
            </a:extLst>
          </p:cNvPr>
          <p:cNvCxnSpPr>
            <a:cxnSpLocks/>
            <a:stCxn id="17" idx="6"/>
            <a:endCxn id="16" idx="3"/>
          </p:cNvCxnSpPr>
          <p:nvPr/>
        </p:nvCxnSpPr>
        <p:spPr>
          <a:xfrm flipV="1">
            <a:off x="10036955" y="5092505"/>
            <a:ext cx="501603" cy="170738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D61187C3-38B3-8C25-F047-EE1793DA9D97}"/>
              </a:ext>
            </a:extLst>
          </p:cNvPr>
          <p:cNvCxnSpPr>
            <a:cxnSpLocks/>
            <a:stCxn id="16" idx="5"/>
            <a:endCxn id="15" idx="1"/>
          </p:cNvCxnSpPr>
          <p:nvPr/>
        </p:nvCxnSpPr>
        <p:spPr>
          <a:xfrm>
            <a:off x="10719446" y="5092505"/>
            <a:ext cx="330740" cy="366966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71F6DA59-876B-CF54-0F10-637D85D4BE3B}"/>
              </a:ext>
            </a:extLst>
          </p:cNvPr>
          <p:cNvCxnSpPr>
            <a:cxnSpLocks/>
            <a:stCxn id="14" idx="7"/>
            <a:endCxn id="15" idx="3"/>
          </p:cNvCxnSpPr>
          <p:nvPr/>
        </p:nvCxnSpPr>
        <p:spPr>
          <a:xfrm flipV="1">
            <a:off x="10975260" y="5578780"/>
            <a:ext cx="74926" cy="448540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54E4A2C5-78A8-8DF8-A644-6D277A48D26D}"/>
              </a:ext>
            </a:extLst>
          </p:cNvPr>
          <p:cNvCxnSpPr>
            <a:cxnSpLocks/>
            <a:stCxn id="13" idx="0"/>
            <a:endCxn id="17" idx="3"/>
          </p:cNvCxnSpPr>
          <p:nvPr/>
        </p:nvCxnSpPr>
        <p:spPr>
          <a:xfrm flipV="1">
            <a:off x="9610496" y="5322897"/>
            <a:ext cx="208108" cy="218477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93299CB6-3F14-3684-A49B-B5D0811AA73C}"/>
              </a:ext>
            </a:extLst>
          </p:cNvPr>
          <p:cNvCxnSpPr>
            <a:cxnSpLocks/>
            <a:stCxn id="11" idx="6"/>
            <a:endCxn id="13" idx="2"/>
          </p:cNvCxnSpPr>
          <p:nvPr/>
        </p:nvCxnSpPr>
        <p:spPr>
          <a:xfrm flipV="1">
            <a:off x="8758353" y="5625739"/>
            <a:ext cx="724236" cy="84365"/>
          </a:xfrm>
          <a:prstGeom prst="straightConnector1">
            <a:avLst/>
          </a:prstGeom>
          <a:ln w="127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47E7A2BC-56DA-C614-E8F2-FB7EC5016BD7}"/>
              </a:ext>
            </a:extLst>
          </p:cNvPr>
          <p:cNvCxnSpPr>
            <a:cxnSpLocks/>
            <a:stCxn id="10" idx="7"/>
            <a:endCxn id="11" idx="3"/>
          </p:cNvCxnSpPr>
          <p:nvPr/>
        </p:nvCxnSpPr>
        <p:spPr>
          <a:xfrm flipV="1">
            <a:off x="8050623" y="5769758"/>
            <a:ext cx="489379" cy="173198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6B9381C6-78A1-D03F-E3AC-53667E27C983}"/>
              </a:ext>
            </a:extLst>
          </p:cNvPr>
          <p:cNvCxnSpPr>
            <a:cxnSpLocks/>
            <a:stCxn id="9" idx="0"/>
            <a:endCxn id="8" idx="4"/>
          </p:cNvCxnSpPr>
          <p:nvPr/>
        </p:nvCxnSpPr>
        <p:spPr>
          <a:xfrm flipH="1" flipV="1">
            <a:off x="7149194" y="5263243"/>
            <a:ext cx="127907" cy="433637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CF6BF875-AE41-98A5-2211-FA4642DBC0D6}"/>
              </a:ext>
            </a:extLst>
          </p:cNvPr>
          <p:cNvCxnSpPr>
            <a:cxnSpLocks/>
            <a:stCxn id="10" idx="2"/>
            <a:endCxn id="9" idx="5"/>
          </p:cNvCxnSpPr>
          <p:nvPr/>
        </p:nvCxnSpPr>
        <p:spPr>
          <a:xfrm flipH="1" flipV="1">
            <a:off x="7367545" y="5840899"/>
            <a:ext cx="464727" cy="161712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A86E7CFC-387F-7C17-E1C0-130B1D4EDA6C}"/>
              </a:ext>
            </a:extLst>
          </p:cNvPr>
          <p:cNvCxnSpPr>
            <a:cxnSpLocks/>
            <a:stCxn id="14" idx="2"/>
            <a:endCxn id="13" idx="6"/>
          </p:cNvCxnSpPr>
          <p:nvPr/>
        </p:nvCxnSpPr>
        <p:spPr>
          <a:xfrm flipH="1" flipV="1">
            <a:off x="9738403" y="5625739"/>
            <a:ext cx="1018506" cy="461236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C545F15A-FE67-FA69-002A-3DCFB5654BB5}"/>
              </a:ext>
            </a:extLst>
          </p:cNvPr>
          <p:cNvCxnSpPr>
            <a:cxnSpLocks/>
            <a:stCxn id="13" idx="4"/>
            <a:endCxn id="36" idx="0"/>
          </p:cNvCxnSpPr>
          <p:nvPr/>
        </p:nvCxnSpPr>
        <p:spPr>
          <a:xfrm flipH="1">
            <a:off x="9543574" y="5710103"/>
            <a:ext cx="66922" cy="232639"/>
          </a:xfrm>
          <a:prstGeom prst="straightConnector1">
            <a:avLst/>
          </a:prstGeom>
          <a:ln w="127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2289887-E021-4B42-CCC4-17DF94EA212F}"/>
              </a:ext>
            </a:extLst>
          </p:cNvPr>
          <p:cNvCxnSpPr>
            <a:cxnSpLocks/>
            <a:stCxn id="34" idx="4"/>
            <a:endCxn id="26" idx="0"/>
          </p:cNvCxnSpPr>
          <p:nvPr/>
        </p:nvCxnSpPr>
        <p:spPr>
          <a:xfrm>
            <a:off x="11084894" y="2212623"/>
            <a:ext cx="36241" cy="1787232"/>
          </a:xfrm>
          <a:prstGeom prst="straightConnector1">
            <a:avLst/>
          </a:prstGeom>
          <a:ln w="25400">
            <a:solidFill>
              <a:srgbClr val="C00000"/>
            </a:solidFill>
            <a:prstDash val="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EA176B36-021A-4FD4-9EB7-638CA9BF5006}"/>
              </a:ext>
            </a:extLst>
          </p:cNvPr>
          <p:cNvCxnSpPr>
            <a:cxnSpLocks/>
          </p:cNvCxnSpPr>
          <p:nvPr/>
        </p:nvCxnSpPr>
        <p:spPr>
          <a:xfrm>
            <a:off x="8543768" y="3837530"/>
            <a:ext cx="37463" cy="1807644"/>
          </a:xfrm>
          <a:prstGeom prst="straightConnector1">
            <a:avLst/>
          </a:prstGeom>
          <a:ln w="25400">
            <a:solidFill>
              <a:srgbClr val="C00000"/>
            </a:solidFill>
            <a:prstDash val="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238158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25DC7B-A4D4-6FF8-8C5E-B9545B714D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77AB3D-5A02-E995-D121-81FD784E5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Hierarchical Navigable Small World Graphs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8F43F2C-CAFA-379B-05D9-C764A1F04AE5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6" y="1056205"/>
                <a:ext cx="5549101" cy="552062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>
                    <a:latin typeface="+mn-lt"/>
                  </a:rPr>
                  <a:t>Hierarchical Navigable small world (HNSW)</a:t>
                </a:r>
                <a:r>
                  <a:rPr lang="en-US" dirty="0">
                    <a:latin typeface="+mn-lt"/>
                  </a:rPr>
                  <a:t> graph has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>
                    <a:latin typeface="+mn-lt"/>
                  </a:rPr>
                  <a:t> layers comprised of NSW graphs of increasing resolution</a:t>
                </a:r>
              </a:p>
              <a:p>
                <a:r>
                  <a:rPr lang="en-US" dirty="0">
                    <a:latin typeface="+mn-lt"/>
                  </a:rPr>
                  <a:t>The search at the highest level begins at an chosen </a:t>
                </a:r>
                <a:r>
                  <a:rPr lang="en-US" b="1" dirty="0">
                    <a:latin typeface="+mn-lt"/>
                  </a:rPr>
                  <a:t>entry node</a:t>
                </a:r>
              </a:p>
              <a:p>
                <a:r>
                  <a:rPr lang="en-US" dirty="0">
                    <a:latin typeface="+mn-lt"/>
                  </a:rPr>
                  <a:t>The graph is traversed in a greedy manner until the node closest to the query is found</a:t>
                </a:r>
              </a:p>
              <a:p>
                <a:r>
                  <a:rPr lang="en-US" dirty="0">
                    <a:latin typeface="+mn-lt"/>
                  </a:rPr>
                  <a:t>Searches at subsequent levels are the ‘zoom in’ phase of the search </a:t>
                </a:r>
              </a:p>
              <a:p>
                <a:endParaRPr lang="en-US" dirty="0">
                  <a:latin typeface="+mn-lt"/>
                </a:endParaRPr>
              </a:p>
              <a:p>
                <a:endParaRPr lang="en-US" dirty="0">
                  <a:latin typeface="+mn-lt"/>
                </a:endParaRPr>
              </a:p>
              <a:p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8F43F2C-CAFA-379B-05D9-C764A1F04AE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6" y="1056205"/>
                <a:ext cx="5549101" cy="5520629"/>
              </a:xfrm>
              <a:blipFill>
                <a:blip r:embed="rId3"/>
                <a:stretch>
                  <a:fillRect l="-2308" t="-17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Parallelogram 29">
            <a:extLst>
              <a:ext uri="{FF2B5EF4-FFF2-40B4-BE49-F238E27FC236}">
                <a16:creationId xmlns:a16="http://schemas.microsoft.com/office/drawing/2014/main" id="{0BB0C581-776F-2E88-CBA9-BA3F88E36658}"/>
              </a:ext>
            </a:extLst>
          </p:cNvPr>
          <p:cNvSpPr/>
          <p:nvPr/>
        </p:nvSpPr>
        <p:spPr>
          <a:xfrm>
            <a:off x="6509603" y="863656"/>
            <a:ext cx="5549100" cy="1645605"/>
          </a:xfrm>
          <a:prstGeom prst="parallelogram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4976BF2A-68FD-FB57-7BA0-2F0AA999173B}"/>
              </a:ext>
            </a:extLst>
          </p:cNvPr>
          <p:cNvSpPr/>
          <p:nvPr/>
        </p:nvSpPr>
        <p:spPr>
          <a:xfrm>
            <a:off x="7221365" y="1135798"/>
            <a:ext cx="255814" cy="168729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70579B8B-A679-0DE9-4E21-1B0AACB8A1E2}"/>
              </a:ext>
            </a:extLst>
          </p:cNvPr>
          <p:cNvSpPr/>
          <p:nvPr/>
        </p:nvSpPr>
        <p:spPr>
          <a:xfrm>
            <a:off x="10956987" y="2043894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3AF407EB-15C3-959F-6BC3-D8820A58B15C}"/>
              </a:ext>
            </a:extLst>
          </p:cNvPr>
          <p:cNvSpPr/>
          <p:nvPr/>
        </p:nvSpPr>
        <p:spPr>
          <a:xfrm>
            <a:off x="10701173" y="989770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Cross 39">
            <a:extLst>
              <a:ext uri="{FF2B5EF4-FFF2-40B4-BE49-F238E27FC236}">
                <a16:creationId xmlns:a16="http://schemas.microsoft.com/office/drawing/2014/main" id="{51CF7BF0-D7F0-8F82-76A8-D3FC4B5E9285}"/>
              </a:ext>
            </a:extLst>
          </p:cNvPr>
          <p:cNvSpPr/>
          <p:nvPr/>
        </p:nvSpPr>
        <p:spPr>
          <a:xfrm>
            <a:off x="9308212" y="1996465"/>
            <a:ext cx="304800" cy="221366"/>
          </a:xfrm>
          <a:prstGeom prst="plus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1712875-F79C-FBC1-A052-1DCD90528AA1}"/>
              </a:ext>
            </a:extLst>
          </p:cNvPr>
          <p:cNvSpPr txBox="1"/>
          <p:nvPr/>
        </p:nvSpPr>
        <p:spPr>
          <a:xfrm>
            <a:off x="9034707" y="2121590"/>
            <a:ext cx="8604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query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A7297A0-4F7D-CDD2-20AF-8634433810D6}"/>
              </a:ext>
            </a:extLst>
          </p:cNvPr>
          <p:cNvSpPr txBox="1"/>
          <p:nvPr/>
        </p:nvSpPr>
        <p:spPr>
          <a:xfrm>
            <a:off x="8335173" y="2496003"/>
            <a:ext cx="20428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Level 2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F371F219-3A61-3B44-3A6E-03ECE416E833}"/>
              </a:ext>
            </a:extLst>
          </p:cNvPr>
          <p:cNvCxnSpPr>
            <a:stCxn id="31" idx="5"/>
            <a:endCxn id="34" idx="2"/>
          </p:cNvCxnSpPr>
          <p:nvPr/>
        </p:nvCxnSpPr>
        <p:spPr>
          <a:xfrm>
            <a:off x="7439716" y="1279817"/>
            <a:ext cx="3517271" cy="848442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51F79376-94F2-E148-D1F8-EC5C0E8FE315}"/>
              </a:ext>
            </a:extLst>
          </p:cNvPr>
          <p:cNvCxnSpPr>
            <a:cxnSpLocks/>
            <a:stCxn id="31" idx="7"/>
            <a:endCxn id="35" idx="2"/>
          </p:cNvCxnSpPr>
          <p:nvPr/>
        </p:nvCxnSpPr>
        <p:spPr>
          <a:xfrm flipV="1">
            <a:off x="7439716" y="1074135"/>
            <a:ext cx="3261457" cy="86373"/>
          </a:xfrm>
          <a:prstGeom prst="straightConnector1">
            <a:avLst/>
          </a:prstGeom>
          <a:ln w="127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7D0E2108-2563-178B-A23E-315F58A8ECD7}"/>
              </a:ext>
            </a:extLst>
          </p:cNvPr>
          <p:cNvCxnSpPr>
            <a:cxnSpLocks/>
            <a:stCxn id="35" idx="4"/>
            <a:endCxn id="34" idx="0"/>
          </p:cNvCxnSpPr>
          <p:nvPr/>
        </p:nvCxnSpPr>
        <p:spPr>
          <a:xfrm>
            <a:off x="10829080" y="1158499"/>
            <a:ext cx="255814" cy="885395"/>
          </a:xfrm>
          <a:prstGeom prst="straightConnector1">
            <a:avLst/>
          </a:prstGeom>
          <a:ln w="127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016157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066884-BB68-805E-7D24-CE50436B2D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D83C3-2230-0E0E-0B56-46086490BE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Hierarchical Navigable Small World Graphs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AE5F9B0-A576-A2F7-FEF5-9E9417D3E627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6" y="1056205"/>
                <a:ext cx="5549101" cy="552062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>
                    <a:latin typeface="+mn-lt"/>
                  </a:rPr>
                  <a:t>Hierarchical Navigable small world (HNSW)</a:t>
                </a:r>
                <a:r>
                  <a:rPr lang="en-US" dirty="0">
                    <a:latin typeface="+mn-lt"/>
                  </a:rPr>
                  <a:t> graph has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>
                    <a:latin typeface="+mn-lt"/>
                  </a:rPr>
                  <a:t> layers comprised of NSW graphs of increasing resolution</a:t>
                </a:r>
              </a:p>
              <a:p>
                <a:r>
                  <a:rPr lang="en-US" dirty="0">
                    <a:latin typeface="+mn-lt"/>
                  </a:rPr>
                  <a:t>The NN node at the previous level is used as the entry point for a greedy search at the next level of the hierarchy</a:t>
                </a:r>
              </a:p>
              <a:p>
                <a:r>
                  <a:rPr lang="en-US" dirty="0">
                    <a:latin typeface="+mn-lt"/>
                  </a:rPr>
                  <a:t>Greedy search at next level of detail finds next NN node</a:t>
                </a:r>
              </a:p>
              <a:p>
                <a:r>
                  <a:rPr lang="en-US" dirty="0">
                    <a:latin typeface="+mn-lt"/>
                  </a:rPr>
                  <a:t>The foregoing steps are repeated until bottom level is reached</a:t>
                </a:r>
              </a:p>
              <a:p>
                <a:endParaRPr lang="en-US" dirty="0">
                  <a:latin typeface="+mn-lt"/>
                </a:endParaRPr>
              </a:p>
              <a:p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AE5F9B0-A576-A2F7-FEF5-9E9417D3E6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6" y="1056205"/>
                <a:ext cx="5549101" cy="5520629"/>
              </a:xfrm>
              <a:blipFill>
                <a:blip r:embed="rId3"/>
                <a:stretch>
                  <a:fillRect l="-2308" t="-17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Parallelogram 18">
            <a:extLst>
              <a:ext uri="{FF2B5EF4-FFF2-40B4-BE49-F238E27FC236}">
                <a16:creationId xmlns:a16="http://schemas.microsoft.com/office/drawing/2014/main" id="{6BF8EAA6-95EE-9728-06BB-6D446DFFA5D3}"/>
              </a:ext>
            </a:extLst>
          </p:cNvPr>
          <p:cNvSpPr/>
          <p:nvPr/>
        </p:nvSpPr>
        <p:spPr>
          <a:xfrm>
            <a:off x="6429268" y="2861977"/>
            <a:ext cx="5549100" cy="1645605"/>
          </a:xfrm>
          <a:prstGeom prst="parallelogram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4854C500-9F85-C538-1105-0605C8FFD56B}"/>
              </a:ext>
            </a:extLst>
          </p:cNvPr>
          <p:cNvSpPr/>
          <p:nvPr/>
        </p:nvSpPr>
        <p:spPr>
          <a:xfrm>
            <a:off x="7141030" y="3134119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CB6607B4-765E-73D5-49DD-EF4C16209808}"/>
              </a:ext>
            </a:extLst>
          </p:cNvPr>
          <p:cNvSpPr/>
          <p:nvPr/>
        </p:nvSpPr>
        <p:spPr>
          <a:xfrm>
            <a:off x="8374632" y="3674076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470F5AD-7E6A-29F4-F04F-5AF4A8382190}"/>
              </a:ext>
            </a:extLst>
          </p:cNvPr>
          <p:cNvSpPr/>
          <p:nvPr/>
        </p:nvSpPr>
        <p:spPr>
          <a:xfrm>
            <a:off x="8828261" y="2979960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74E5183E-4505-96B3-AEFE-9E6F989922A1}"/>
              </a:ext>
            </a:extLst>
          </p:cNvPr>
          <p:cNvSpPr/>
          <p:nvPr/>
        </p:nvSpPr>
        <p:spPr>
          <a:xfrm>
            <a:off x="10993228" y="3999855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DA0893C1-D598-68A6-4848-3D4CE8C2144C}"/>
              </a:ext>
            </a:extLst>
          </p:cNvPr>
          <p:cNvSpPr/>
          <p:nvPr/>
        </p:nvSpPr>
        <p:spPr>
          <a:xfrm>
            <a:off x="10620838" y="2988091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Parallelogram 29">
            <a:extLst>
              <a:ext uri="{FF2B5EF4-FFF2-40B4-BE49-F238E27FC236}">
                <a16:creationId xmlns:a16="http://schemas.microsoft.com/office/drawing/2014/main" id="{13F73852-377B-0AAC-2A5F-BB3E9FF8F945}"/>
              </a:ext>
            </a:extLst>
          </p:cNvPr>
          <p:cNvSpPr/>
          <p:nvPr/>
        </p:nvSpPr>
        <p:spPr>
          <a:xfrm>
            <a:off x="6509603" y="863656"/>
            <a:ext cx="5549100" cy="1645605"/>
          </a:xfrm>
          <a:prstGeom prst="parallelogram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BEC5398B-D3E8-EA3E-A31D-C148D4B3B524}"/>
              </a:ext>
            </a:extLst>
          </p:cNvPr>
          <p:cNvSpPr/>
          <p:nvPr/>
        </p:nvSpPr>
        <p:spPr>
          <a:xfrm>
            <a:off x="7221365" y="1135798"/>
            <a:ext cx="255814" cy="168729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20120EA-21A8-3E71-40E6-554D4AE60B6B}"/>
              </a:ext>
            </a:extLst>
          </p:cNvPr>
          <p:cNvSpPr/>
          <p:nvPr/>
        </p:nvSpPr>
        <p:spPr>
          <a:xfrm>
            <a:off x="10956987" y="2043894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833253C8-F58A-F8D5-F477-7E0F4A3DA465}"/>
              </a:ext>
            </a:extLst>
          </p:cNvPr>
          <p:cNvSpPr/>
          <p:nvPr/>
        </p:nvSpPr>
        <p:spPr>
          <a:xfrm>
            <a:off x="10701173" y="989770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Cross 37">
            <a:extLst>
              <a:ext uri="{FF2B5EF4-FFF2-40B4-BE49-F238E27FC236}">
                <a16:creationId xmlns:a16="http://schemas.microsoft.com/office/drawing/2014/main" id="{2D35ACAE-B65C-C4B4-2A2F-3275FFA4593A}"/>
              </a:ext>
            </a:extLst>
          </p:cNvPr>
          <p:cNvSpPr/>
          <p:nvPr/>
        </p:nvSpPr>
        <p:spPr>
          <a:xfrm>
            <a:off x="9315913" y="3973537"/>
            <a:ext cx="304800" cy="221366"/>
          </a:xfrm>
          <a:prstGeom prst="plus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D588C43-B542-AD83-5F2F-8091A7AE19A5}"/>
              </a:ext>
            </a:extLst>
          </p:cNvPr>
          <p:cNvSpPr txBox="1"/>
          <p:nvPr/>
        </p:nvSpPr>
        <p:spPr>
          <a:xfrm>
            <a:off x="9042408" y="4098662"/>
            <a:ext cx="8604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query</a:t>
            </a:r>
          </a:p>
        </p:txBody>
      </p:sp>
      <p:sp>
        <p:nvSpPr>
          <p:cNvPr id="40" name="Cross 39">
            <a:extLst>
              <a:ext uri="{FF2B5EF4-FFF2-40B4-BE49-F238E27FC236}">
                <a16:creationId xmlns:a16="http://schemas.microsoft.com/office/drawing/2014/main" id="{CAFAC627-5FEA-4C07-6217-1023846128FD}"/>
              </a:ext>
            </a:extLst>
          </p:cNvPr>
          <p:cNvSpPr/>
          <p:nvPr/>
        </p:nvSpPr>
        <p:spPr>
          <a:xfrm>
            <a:off x="9308212" y="1996465"/>
            <a:ext cx="304800" cy="221366"/>
          </a:xfrm>
          <a:prstGeom prst="plus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3317728-BD7F-51DA-FE5F-F3EE54419422}"/>
              </a:ext>
            </a:extLst>
          </p:cNvPr>
          <p:cNvSpPr txBox="1"/>
          <p:nvPr/>
        </p:nvSpPr>
        <p:spPr>
          <a:xfrm>
            <a:off x="9034707" y="2121590"/>
            <a:ext cx="8604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query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EFA2758-9F85-B9DA-EE07-C20F62BA93C4}"/>
              </a:ext>
            </a:extLst>
          </p:cNvPr>
          <p:cNvSpPr txBox="1"/>
          <p:nvPr/>
        </p:nvSpPr>
        <p:spPr>
          <a:xfrm>
            <a:off x="8258772" y="4460188"/>
            <a:ext cx="20428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Level 1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987FA1D-79AE-D313-2928-ED9437836147}"/>
              </a:ext>
            </a:extLst>
          </p:cNvPr>
          <p:cNvSpPr txBox="1"/>
          <p:nvPr/>
        </p:nvSpPr>
        <p:spPr>
          <a:xfrm>
            <a:off x="8335173" y="2496003"/>
            <a:ext cx="20428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Level 2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C45B5BBE-8D28-F807-14A9-C502E59663C1}"/>
              </a:ext>
            </a:extLst>
          </p:cNvPr>
          <p:cNvCxnSpPr>
            <a:stCxn id="31" idx="5"/>
            <a:endCxn id="34" idx="2"/>
          </p:cNvCxnSpPr>
          <p:nvPr/>
        </p:nvCxnSpPr>
        <p:spPr>
          <a:xfrm>
            <a:off x="7439716" y="1279817"/>
            <a:ext cx="3517271" cy="848442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AD3DB25A-E0C0-A0A4-A41A-1D0BBDFBC4E6}"/>
              </a:ext>
            </a:extLst>
          </p:cNvPr>
          <p:cNvCxnSpPr>
            <a:cxnSpLocks/>
            <a:stCxn id="31" idx="7"/>
            <a:endCxn id="35" idx="2"/>
          </p:cNvCxnSpPr>
          <p:nvPr/>
        </p:nvCxnSpPr>
        <p:spPr>
          <a:xfrm flipV="1">
            <a:off x="7439716" y="1074135"/>
            <a:ext cx="3261457" cy="86373"/>
          </a:xfrm>
          <a:prstGeom prst="straightConnector1">
            <a:avLst/>
          </a:prstGeom>
          <a:ln w="127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F8EAE9E0-988D-9A03-D268-E1872AD0C5EA}"/>
              </a:ext>
            </a:extLst>
          </p:cNvPr>
          <p:cNvCxnSpPr>
            <a:cxnSpLocks/>
            <a:stCxn id="35" idx="4"/>
            <a:endCxn id="34" idx="0"/>
          </p:cNvCxnSpPr>
          <p:nvPr/>
        </p:nvCxnSpPr>
        <p:spPr>
          <a:xfrm>
            <a:off x="10829080" y="1158499"/>
            <a:ext cx="255814" cy="885395"/>
          </a:xfrm>
          <a:prstGeom prst="straightConnector1">
            <a:avLst/>
          </a:prstGeom>
          <a:ln w="127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143B38C8-CFEC-E19C-1DBA-6B3AA5022D10}"/>
              </a:ext>
            </a:extLst>
          </p:cNvPr>
          <p:cNvCxnSpPr>
            <a:cxnSpLocks/>
            <a:endCxn id="26" idx="2"/>
          </p:cNvCxnSpPr>
          <p:nvPr/>
        </p:nvCxnSpPr>
        <p:spPr>
          <a:xfrm>
            <a:off x="7374174" y="3249855"/>
            <a:ext cx="3619054" cy="834365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0D771A15-35E1-6E6E-6ACD-142E7E885CE4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10748745" y="3156820"/>
            <a:ext cx="281946" cy="867745"/>
          </a:xfrm>
          <a:prstGeom prst="straightConnector1">
            <a:avLst/>
          </a:prstGeom>
          <a:ln w="127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7C3DCFE9-E0FC-13D6-865A-D143DC1AB284}"/>
              </a:ext>
            </a:extLst>
          </p:cNvPr>
          <p:cNvCxnSpPr>
            <a:cxnSpLocks/>
          </p:cNvCxnSpPr>
          <p:nvPr/>
        </p:nvCxnSpPr>
        <p:spPr>
          <a:xfrm flipV="1">
            <a:off x="7378961" y="3105502"/>
            <a:ext cx="3261457" cy="86373"/>
          </a:xfrm>
          <a:prstGeom prst="straightConnector1">
            <a:avLst/>
          </a:prstGeom>
          <a:ln w="127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161172D2-471F-4418-2178-18E4572CBC79}"/>
              </a:ext>
            </a:extLst>
          </p:cNvPr>
          <p:cNvCxnSpPr>
            <a:cxnSpLocks/>
            <a:stCxn id="20" idx="7"/>
            <a:endCxn id="24" idx="2"/>
          </p:cNvCxnSpPr>
          <p:nvPr/>
        </p:nvCxnSpPr>
        <p:spPr>
          <a:xfrm flipV="1">
            <a:off x="7359381" y="3064325"/>
            <a:ext cx="1468880" cy="94504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ADAA0B16-B7E8-F263-EC6A-C839EE416575}"/>
              </a:ext>
            </a:extLst>
          </p:cNvPr>
          <p:cNvCxnSpPr>
            <a:cxnSpLocks/>
            <a:endCxn id="28" idx="2"/>
          </p:cNvCxnSpPr>
          <p:nvPr/>
        </p:nvCxnSpPr>
        <p:spPr>
          <a:xfrm>
            <a:off x="9070444" y="3057869"/>
            <a:ext cx="1550394" cy="14587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0A2D9C5C-A89A-E348-319D-129650B518C3}"/>
              </a:ext>
            </a:extLst>
          </p:cNvPr>
          <p:cNvCxnSpPr>
            <a:cxnSpLocks/>
            <a:stCxn id="20" idx="4"/>
            <a:endCxn id="22" idx="1"/>
          </p:cNvCxnSpPr>
          <p:nvPr/>
        </p:nvCxnSpPr>
        <p:spPr>
          <a:xfrm>
            <a:off x="7268937" y="3302848"/>
            <a:ext cx="1143158" cy="395938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57C4BD6D-5E54-A435-C2C9-886D2DF7D5F6}"/>
              </a:ext>
            </a:extLst>
          </p:cNvPr>
          <p:cNvCxnSpPr>
            <a:cxnSpLocks/>
            <a:stCxn id="22" idx="0"/>
            <a:endCxn id="24" idx="4"/>
          </p:cNvCxnSpPr>
          <p:nvPr/>
        </p:nvCxnSpPr>
        <p:spPr>
          <a:xfrm flipV="1">
            <a:off x="8502539" y="3148689"/>
            <a:ext cx="453629" cy="525387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03A583C7-6054-0A80-560F-182DD6EA57D3}"/>
              </a:ext>
            </a:extLst>
          </p:cNvPr>
          <p:cNvCxnSpPr>
            <a:cxnSpLocks/>
            <a:stCxn id="22" idx="6"/>
            <a:endCxn id="26" idx="2"/>
          </p:cNvCxnSpPr>
          <p:nvPr/>
        </p:nvCxnSpPr>
        <p:spPr>
          <a:xfrm>
            <a:off x="8630446" y="3758441"/>
            <a:ext cx="2362782" cy="325779"/>
          </a:xfrm>
          <a:prstGeom prst="straightConnector1">
            <a:avLst/>
          </a:prstGeom>
          <a:ln w="127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6F2F854-68D8-84B5-9C49-814B13A00DE9}"/>
              </a:ext>
            </a:extLst>
          </p:cNvPr>
          <p:cNvCxnSpPr>
            <a:cxnSpLocks/>
            <a:stCxn id="34" idx="4"/>
            <a:endCxn id="26" idx="0"/>
          </p:cNvCxnSpPr>
          <p:nvPr/>
        </p:nvCxnSpPr>
        <p:spPr>
          <a:xfrm>
            <a:off x="11084894" y="2212623"/>
            <a:ext cx="36241" cy="1787232"/>
          </a:xfrm>
          <a:prstGeom prst="straightConnector1">
            <a:avLst/>
          </a:prstGeom>
          <a:ln w="25400">
            <a:solidFill>
              <a:srgbClr val="C00000"/>
            </a:solidFill>
            <a:prstDash val="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576467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D18E51-F755-B036-43B1-A180509112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1DFFC6-371B-BD80-3FDB-82B89C9424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Hierarchical Navigable Small World Graphs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91AA1F2-6BA3-B516-51CB-7F9DF6216587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6" y="1056205"/>
                <a:ext cx="5549101" cy="552062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>
                    <a:latin typeface="+mn-lt"/>
                  </a:rPr>
                  <a:t>Hierarchical Navigable small world (HNSW)</a:t>
                </a:r>
                <a:r>
                  <a:rPr lang="en-US" dirty="0">
                    <a:latin typeface="+mn-lt"/>
                  </a:rPr>
                  <a:t> graph has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>
                    <a:latin typeface="+mn-lt"/>
                  </a:rPr>
                  <a:t> layers comprised of NSW graphs of increasing resolution</a:t>
                </a:r>
              </a:p>
              <a:p>
                <a:r>
                  <a:rPr lang="en-US" dirty="0">
                    <a:latin typeface="+mn-lt"/>
                  </a:rPr>
                  <a:t>The NN node at the previous level is used as the entry point for a greedy search at the lowest level of the hierarchy</a:t>
                </a:r>
              </a:p>
              <a:p>
                <a:r>
                  <a:rPr lang="en-US" dirty="0">
                    <a:latin typeface="+mn-lt"/>
                  </a:rPr>
                  <a:t>Greedy search at the lowest level is has full detail, finding NN nodes</a:t>
                </a:r>
              </a:p>
              <a:p>
                <a:r>
                  <a:rPr lang="en-US" dirty="0">
                    <a:latin typeface="+mn-lt"/>
                  </a:rPr>
                  <a:t>The lowest level search is the ‘zoom out’ phase</a:t>
                </a:r>
              </a:p>
              <a:p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91AA1F2-6BA3-B516-51CB-7F9DF621658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6" y="1056205"/>
                <a:ext cx="5549101" cy="5520629"/>
              </a:xfrm>
              <a:blipFill>
                <a:blip r:embed="rId3"/>
                <a:stretch>
                  <a:fillRect l="-2308" t="-1766" r="-29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8027448-B9FA-7DA4-9074-9B3E2E888256}"/>
              </a:ext>
            </a:extLst>
          </p:cNvPr>
          <p:cNvCxnSpPr>
            <a:cxnSpLocks/>
          </p:cNvCxnSpPr>
          <p:nvPr/>
        </p:nvCxnSpPr>
        <p:spPr>
          <a:xfrm>
            <a:off x="8706412" y="5768665"/>
            <a:ext cx="2063983" cy="307099"/>
          </a:xfrm>
          <a:prstGeom prst="straightConnector1">
            <a:avLst/>
          </a:prstGeom>
          <a:ln w="127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Parallelogram 4">
            <a:extLst>
              <a:ext uri="{FF2B5EF4-FFF2-40B4-BE49-F238E27FC236}">
                <a16:creationId xmlns:a16="http://schemas.microsoft.com/office/drawing/2014/main" id="{92883C2E-FA76-2AE6-2A02-222F933E036D}"/>
              </a:ext>
            </a:extLst>
          </p:cNvPr>
          <p:cNvSpPr/>
          <p:nvPr/>
        </p:nvSpPr>
        <p:spPr>
          <a:xfrm>
            <a:off x="6309525" y="4822372"/>
            <a:ext cx="5549100" cy="1645605"/>
          </a:xfrm>
          <a:prstGeom prst="parallelogram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A5F5FA4-FCC2-F527-1BE4-69A1A5DD11B5}"/>
              </a:ext>
            </a:extLst>
          </p:cNvPr>
          <p:cNvSpPr/>
          <p:nvPr/>
        </p:nvSpPr>
        <p:spPr>
          <a:xfrm>
            <a:off x="7021287" y="5094514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71E69C2-4F62-AE40-077B-9D4A54A0BD48}"/>
              </a:ext>
            </a:extLst>
          </p:cNvPr>
          <p:cNvSpPr/>
          <p:nvPr/>
        </p:nvSpPr>
        <p:spPr>
          <a:xfrm>
            <a:off x="7149194" y="5696880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107EA71-436E-24FC-C85C-1F0DCC0B9134}"/>
              </a:ext>
            </a:extLst>
          </p:cNvPr>
          <p:cNvSpPr/>
          <p:nvPr/>
        </p:nvSpPr>
        <p:spPr>
          <a:xfrm>
            <a:off x="7832272" y="5918246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8628CF7-1F20-2AB1-1820-68117B4A708D}"/>
              </a:ext>
            </a:extLst>
          </p:cNvPr>
          <p:cNvSpPr/>
          <p:nvPr/>
        </p:nvSpPr>
        <p:spPr>
          <a:xfrm>
            <a:off x="8502539" y="5625739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4930A90-3F87-DF00-CA0C-26320C7361D2}"/>
              </a:ext>
            </a:extLst>
          </p:cNvPr>
          <p:cNvSpPr/>
          <p:nvPr/>
        </p:nvSpPr>
        <p:spPr>
          <a:xfrm>
            <a:off x="8753875" y="4929780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BCD2286-98B3-40AA-D552-CB3B1316E0B6}"/>
              </a:ext>
            </a:extLst>
          </p:cNvPr>
          <p:cNvSpPr/>
          <p:nvPr/>
        </p:nvSpPr>
        <p:spPr>
          <a:xfrm>
            <a:off x="9482589" y="5541374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27F7754-6051-D376-52B6-D0F1C513AE44}"/>
              </a:ext>
            </a:extLst>
          </p:cNvPr>
          <p:cNvSpPr/>
          <p:nvPr/>
        </p:nvSpPr>
        <p:spPr>
          <a:xfrm>
            <a:off x="10756909" y="6002610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1B24A3A-D5E1-849D-A317-35BE5CCC3E47}"/>
              </a:ext>
            </a:extLst>
          </p:cNvPr>
          <p:cNvSpPr/>
          <p:nvPr/>
        </p:nvSpPr>
        <p:spPr>
          <a:xfrm>
            <a:off x="11012723" y="5434761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74D86DD-8070-4315-FEA8-606F25DD942E}"/>
              </a:ext>
            </a:extLst>
          </p:cNvPr>
          <p:cNvSpPr/>
          <p:nvPr/>
        </p:nvSpPr>
        <p:spPr>
          <a:xfrm>
            <a:off x="10501095" y="4948486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A1E2A6E-A133-B22A-02DC-160EC79E7320}"/>
              </a:ext>
            </a:extLst>
          </p:cNvPr>
          <p:cNvSpPr/>
          <p:nvPr/>
        </p:nvSpPr>
        <p:spPr>
          <a:xfrm>
            <a:off x="9781141" y="5178878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Parallelogram 15">
            <a:extLst>
              <a:ext uri="{FF2B5EF4-FFF2-40B4-BE49-F238E27FC236}">
                <a16:creationId xmlns:a16="http://schemas.microsoft.com/office/drawing/2014/main" id="{AD97C2EB-E080-8A9E-919C-313424D190BF}"/>
              </a:ext>
            </a:extLst>
          </p:cNvPr>
          <p:cNvSpPr/>
          <p:nvPr/>
        </p:nvSpPr>
        <p:spPr>
          <a:xfrm>
            <a:off x="6429268" y="2861977"/>
            <a:ext cx="5549100" cy="1645605"/>
          </a:xfrm>
          <a:prstGeom prst="parallelogram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EC8BACB-3BAC-4692-41D0-B3B3F7A2C5F5}"/>
              </a:ext>
            </a:extLst>
          </p:cNvPr>
          <p:cNvSpPr/>
          <p:nvPr/>
        </p:nvSpPr>
        <p:spPr>
          <a:xfrm>
            <a:off x="7141030" y="3134119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F2D925A-5B22-47FB-E975-88FBBCFFCAE4}"/>
              </a:ext>
            </a:extLst>
          </p:cNvPr>
          <p:cNvSpPr/>
          <p:nvPr/>
        </p:nvSpPr>
        <p:spPr>
          <a:xfrm>
            <a:off x="8374632" y="3674076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4CB69D8-DA67-715D-105F-289488C9B4F3}"/>
              </a:ext>
            </a:extLst>
          </p:cNvPr>
          <p:cNvSpPr/>
          <p:nvPr/>
        </p:nvSpPr>
        <p:spPr>
          <a:xfrm>
            <a:off x="8828261" y="2979960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BD1E808-E891-85AB-FB03-216DDF940445}"/>
              </a:ext>
            </a:extLst>
          </p:cNvPr>
          <p:cNvSpPr/>
          <p:nvPr/>
        </p:nvSpPr>
        <p:spPr>
          <a:xfrm>
            <a:off x="10993228" y="3999855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266E3A68-6DEC-0DF3-97B7-469C593E8498}"/>
              </a:ext>
            </a:extLst>
          </p:cNvPr>
          <p:cNvSpPr/>
          <p:nvPr/>
        </p:nvSpPr>
        <p:spPr>
          <a:xfrm>
            <a:off x="10620838" y="2988091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Parallelogram 28">
            <a:extLst>
              <a:ext uri="{FF2B5EF4-FFF2-40B4-BE49-F238E27FC236}">
                <a16:creationId xmlns:a16="http://schemas.microsoft.com/office/drawing/2014/main" id="{4E91FED9-8AFB-C7B7-BD55-9BA2227790C6}"/>
              </a:ext>
            </a:extLst>
          </p:cNvPr>
          <p:cNvSpPr/>
          <p:nvPr/>
        </p:nvSpPr>
        <p:spPr>
          <a:xfrm>
            <a:off x="6509603" y="863656"/>
            <a:ext cx="5549100" cy="1645605"/>
          </a:xfrm>
          <a:prstGeom prst="parallelogram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11E5C078-89C4-EC7A-4486-306F3558203D}"/>
              </a:ext>
            </a:extLst>
          </p:cNvPr>
          <p:cNvSpPr/>
          <p:nvPr/>
        </p:nvSpPr>
        <p:spPr>
          <a:xfrm>
            <a:off x="7221365" y="1135798"/>
            <a:ext cx="255814" cy="168729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2CB8DD2D-45D4-1E5E-1F59-A39AB9C74A49}"/>
              </a:ext>
            </a:extLst>
          </p:cNvPr>
          <p:cNvSpPr/>
          <p:nvPr/>
        </p:nvSpPr>
        <p:spPr>
          <a:xfrm>
            <a:off x="10956987" y="2043894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0EE0CC93-31C0-6F5A-DF3F-AC941457BDDB}"/>
              </a:ext>
            </a:extLst>
          </p:cNvPr>
          <p:cNvSpPr/>
          <p:nvPr/>
        </p:nvSpPr>
        <p:spPr>
          <a:xfrm>
            <a:off x="10701173" y="989770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Cross 36">
            <a:extLst>
              <a:ext uri="{FF2B5EF4-FFF2-40B4-BE49-F238E27FC236}">
                <a16:creationId xmlns:a16="http://schemas.microsoft.com/office/drawing/2014/main" id="{E5C075B8-F30A-300A-68CE-1937EC4C8972}"/>
              </a:ext>
            </a:extLst>
          </p:cNvPr>
          <p:cNvSpPr/>
          <p:nvPr/>
        </p:nvSpPr>
        <p:spPr>
          <a:xfrm>
            <a:off x="9391174" y="5942742"/>
            <a:ext cx="304800" cy="221366"/>
          </a:xfrm>
          <a:prstGeom prst="plus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A52EAFF-2F3A-D2A6-1F12-00E1444838EF}"/>
              </a:ext>
            </a:extLst>
          </p:cNvPr>
          <p:cNvSpPr txBox="1"/>
          <p:nvPr/>
        </p:nvSpPr>
        <p:spPr>
          <a:xfrm>
            <a:off x="9113356" y="6067867"/>
            <a:ext cx="8604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query</a:t>
            </a:r>
          </a:p>
        </p:txBody>
      </p:sp>
      <p:sp>
        <p:nvSpPr>
          <p:cNvPr id="45" name="Cross 44">
            <a:extLst>
              <a:ext uri="{FF2B5EF4-FFF2-40B4-BE49-F238E27FC236}">
                <a16:creationId xmlns:a16="http://schemas.microsoft.com/office/drawing/2014/main" id="{99E94EE4-4A5B-7242-4ADD-8E96858DC7EA}"/>
              </a:ext>
            </a:extLst>
          </p:cNvPr>
          <p:cNvSpPr/>
          <p:nvPr/>
        </p:nvSpPr>
        <p:spPr>
          <a:xfrm>
            <a:off x="9315913" y="3973537"/>
            <a:ext cx="304800" cy="221366"/>
          </a:xfrm>
          <a:prstGeom prst="plus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5D93ED0-B658-27B7-CDD8-8B0539884555}"/>
              </a:ext>
            </a:extLst>
          </p:cNvPr>
          <p:cNvSpPr txBox="1"/>
          <p:nvPr/>
        </p:nvSpPr>
        <p:spPr>
          <a:xfrm>
            <a:off x="9042408" y="4098662"/>
            <a:ext cx="8604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query</a:t>
            </a:r>
          </a:p>
        </p:txBody>
      </p:sp>
      <p:sp>
        <p:nvSpPr>
          <p:cNvPr id="49" name="Cross 48">
            <a:extLst>
              <a:ext uri="{FF2B5EF4-FFF2-40B4-BE49-F238E27FC236}">
                <a16:creationId xmlns:a16="http://schemas.microsoft.com/office/drawing/2014/main" id="{66CA212E-4321-33F0-9408-0439FA557AA4}"/>
              </a:ext>
            </a:extLst>
          </p:cNvPr>
          <p:cNvSpPr/>
          <p:nvPr/>
        </p:nvSpPr>
        <p:spPr>
          <a:xfrm>
            <a:off x="9308212" y="1996465"/>
            <a:ext cx="304800" cy="221366"/>
          </a:xfrm>
          <a:prstGeom prst="plus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122E55C-94FE-5FA0-F01E-80801F6E5963}"/>
              </a:ext>
            </a:extLst>
          </p:cNvPr>
          <p:cNvSpPr txBox="1"/>
          <p:nvPr/>
        </p:nvSpPr>
        <p:spPr>
          <a:xfrm>
            <a:off x="9034707" y="2121590"/>
            <a:ext cx="8604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query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67F5F1F-65EA-D750-8F8C-EA7FF53CCF37}"/>
              </a:ext>
            </a:extLst>
          </p:cNvPr>
          <p:cNvSpPr txBox="1"/>
          <p:nvPr/>
        </p:nvSpPr>
        <p:spPr>
          <a:xfrm>
            <a:off x="8258772" y="4460188"/>
            <a:ext cx="20428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Level 1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9AB58DB-7C67-5BA3-D31E-4C182B701301}"/>
              </a:ext>
            </a:extLst>
          </p:cNvPr>
          <p:cNvSpPr txBox="1"/>
          <p:nvPr/>
        </p:nvSpPr>
        <p:spPr>
          <a:xfrm>
            <a:off x="8335173" y="2496003"/>
            <a:ext cx="20428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Level 2</a:t>
            </a: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C016697A-01DD-62B7-338E-21F505C7DBAE}"/>
              </a:ext>
            </a:extLst>
          </p:cNvPr>
          <p:cNvCxnSpPr>
            <a:stCxn id="32" idx="5"/>
            <a:endCxn id="33" idx="2"/>
          </p:cNvCxnSpPr>
          <p:nvPr/>
        </p:nvCxnSpPr>
        <p:spPr>
          <a:xfrm>
            <a:off x="7439716" y="1279817"/>
            <a:ext cx="3517271" cy="848442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788F8B5B-0868-FC04-B7E5-06E3C4124212}"/>
              </a:ext>
            </a:extLst>
          </p:cNvPr>
          <p:cNvCxnSpPr>
            <a:cxnSpLocks/>
            <a:stCxn id="32" idx="7"/>
            <a:endCxn id="36" idx="2"/>
          </p:cNvCxnSpPr>
          <p:nvPr/>
        </p:nvCxnSpPr>
        <p:spPr>
          <a:xfrm flipV="1">
            <a:off x="7439716" y="1074135"/>
            <a:ext cx="3261457" cy="86373"/>
          </a:xfrm>
          <a:prstGeom prst="straightConnector1">
            <a:avLst/>
          </a:prstGeom>
          <a:ln w="127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50B6BC89-84B5-7D93-CCC8-D28F817BAF90}"/>
              </a:ext>
            </a:extLst>
          </p:cNvPr>
          <p:cNvCxnSpPr>
            <a:cxnSpLocks/>
            <a:stCxn id="36" idx="4"/>
            <a:endCxn id="33" idx="0"/>
          </p:cNvCxnSpPr>
          <p:nvPr/>
        </p:nvCxnSpPr>
        <p:spPr>
          <a:xfrm>
            <a:off x="10829080" y="1158499"/>
            <a:ext cx="255814" cy="885395"/>
          </a:xfrm>
          <a:prstGeom prst="straightConnector1">
            <a:avLst/>
          </a:prstGeom>
          <a:ln w="127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1CF39472-278E-C500-9EBC-1AB8613DBFDA}"/>
              </a:ext>
            </a:extLst>
          </p:cNvPr>
          <p:cNvCxnSpPr>
            <a:cxnSpLocks/>
            <a:endCxn id="25" idx="2"/>
          </p:cNvCxnSpPr>
          <p:nvPr/>
        </p:nvCxnSpPr>
        <p:spPr>
          <a:xfrm>
            <a:off x="7374174" y="3249855"/>
            <a:ext cx="3619054" cy="834365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0C9EE60E-DC28-2780-87BB-8F8343E75493}"/>
              </a:ext>
            </a:extLst>
          </p:cNvPr>
          <p:cNvCxnSpPr>
            <a:cxnSpLocks/>
            <a:endCxn id="25" idx="1"/>
          </p:cNvCxnSpPr>
          <p:nvPr/>
        </p:nvCxnSpPr>
        <p:spPr>
          <a:xfrm>
            <a:off x="10748745" y="3156820"/>
            <a:ext cx="281946" cy="867745"/>
          </a:xfrm>
          <a:prstGeom prst="straightConnector1">
            <a:avLst/>
          </a:prstGeom>
          <a:ln w="127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F3801710-10C5-9F21-A10C-A99358A65FB8}"/>
              </a:ext>
            </a:extLst>
          </p:cNvPr>
          <p:cNvCxnSpPr>
            <a:cxnSpLocks/>
          </p:cNvCxnSpPr>
          <p:nvPr/>
        </p:nvCxnSpPr>
        <p:spPr>
          <a:xfrm flipV="1">
            <a:off x="7378961" y="3105502"/>
            <a:ext cx="3261457" cy="86373"/>
          </a:xfrm>
          <a:prstGeom prst="straightConnector1">
            <a:avLst/>
          </a:prstGeom>
          <a:ln w="127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A70A87F5-348C-6482-1EB6-0FE803DA2D9B}"/>
              </a:ext>
            </a:extLst>
          </p:cNvPr>
          <p:cNvCxnSpPr/>
          <p:nvPr/>
        </p:nvCxnSpPr>
        <p:spPr>
          <a:xfrm>
            <a:off x="7239638" y="5201518"/>
            <a:ext cx="3517271" cy="848442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E2048F83-06FA-871A-40C3-BFF217379CB3}"/>
              </a:ext>
            </a:extLst>
          </p:cNvPr>
          <p:cNvCxnSpPr>
            <a:cxnSpLocks/>
          </p:cNvCxnSpPr>
          <p:nvPr/>
        </p:nvCxnSpPr>
        <p:spPr>
          <a:xfrm flipV="1">
            <a:off x="7277101" y="5058976"/>
            <a:ext cx="3261457" cy="86373"/>
          </a:xfrm>
          <a:prstGeom prst="straightConnector1">
            <a:avLst/>
          </a:prstGeom>
          <a:ln w="127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B7A49A0C-7913-7E3A-5D1D-C39442C84AB1}"/>
              </a:ext>
            </a:extLst>
          </p:cNvPr>
          <p:cNvCxnSpPr>
            <a:cxnSpLocks/>
          </p:cNvCxnSpPr>
          <p:nvPr/>
        </p:nvCxnSpPr>
        <p:spPr>
          <a:xfrm>
            <a:off x="10605025" y="5117215"/>
            <a:ext cx="255814" cy="885395"/>
          </a:xfrm>
          <a:prstGeom prst="straightConnector1">
            <a:avLst/>
          </a:prstGeom>
          <a:ln w="127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684D62B2-8619-D09A-28A4-38486652585D}"/>
              </a:ext>
            </a:extLst>
          </p:cNvPr>
          <p:cNvCxnSpPr>
            <a:cxnSpLocks/>
            <a:stCxn id="17" idx="7"/>
            <a:endCxn id="21" idx="2"/>
          </p:cNvCxnSpPr>
          <p:nvPr/>
        </p:nvCxnSpPr>
        <p:spPr>
          <a:xfrm flipV="1">
            <a:off x="7359381" y="3064325"/>
            <a:ext cx="1468880" cy="94504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BAF3CF4E-917C-D809-7750-D952E1254D4D}"/>
              </a:ext>
            </a:extLst>
          </p:cNvPr>
          <p:cNvCxnSpPr>
            <a:cxnSpLocks/>
            <a:endCxn id="27" idx="2"/>
          </p:cNvCxnSpPr>
          <p:nvPr/>
        </p:nvCxnSpPr>
        <p:spPr>
          <a:xfrm>
            <a:off x="9070444" y="3057869"/>
            <a:ext cx="1550394" cy="14587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C1CC2891-B1C7-BACC-D44C-C337CDD72F9C}"/>
              </a:ext>
            </a:extLst>
          </p:cNvPr>
          <p:cNvCxnSpPr>
            <a:cxnSpLocks/>
            <a:stCxn id="17" idx="4"/>
            <a:endCxn id="18" idx="1"/>
          </p:cNvCxnSpPr>
          <p:nvPr/>
        </p:nvCxnSpPr>
        <p:spPr>
          <a:xfrm>
            <a:off x="7268937" y="3302848"/>
            <a:ext cx="1143158" cy="395938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BB997537-24F7-4C93-6549-1830BC3A3EFC}"/>
              </a:ext>
            </a:extLst>
          </p:cNvPr>
          <p:cNvCxnSpPr>
            <a:cxnSpLocks/>
            <a:stCxn id="18" idx="0"/>
            <a:endCxn id="21" idx="4"/>
          </p:cNvCxnSpPr>
          <p:nvPr/>
        </p:nvCxnSpPr>
        <p:spPr>
          <a:xfrm flipV="1">
            <a:off x="8502539" y="3148689"/>
            <a:ext cx="453629" cy="525387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06676EC4-4D1C-ECCA-9B20-A8BE753E8574}"/>
              </a:ext>
            </a:extLst>
          </p:cNvPr>
          <p:cNvCxnSpPr>
            <a:cxnSpLocks/>
            <a:stCxn id="18" idx="6"/>
            <a:endCxn id="25" idx="2"/>
          </p:cNvCxnSpPr>
          <p:nvPr/>
        </p:nvCxnSpPr>
        <p:spPr>
          <a:xfrm>
            <a:off x="8630446" y="3758441"/>
            <a:ext cx="2362782" cy="325779"/>
          </a:xfrm>
          <a:prstGeom prst="straightConnector1">
            <a:avLst/>
          </a:prstGeom>
          <a:ln w="127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998C55D9-DD32-8E9F-4322-1F65C9BA8572}"/>
              </a:ext>
            </a:extLst>
          </p:cNvPr>
          <p:cNvCxnSpPr>
            <a:cxnSpLocks/>
          </p:cNvCxnSpPr>
          <p:nvPr/>
        </p:nvCxnSpPr>
        <p:spPr>
          <a:xfrm flipV="1">
            <a:off x="7255101" y="4991299"/>
            <a:ext cx="1468880" cy="94504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0B688C4D-7648-A1F7-67AF-294116BB5497}"/>
              </a:ext>
            </a:extLst>
          </p:cNvPr>
          <p:cNvCxnSpPr>
            <a:cxnSpLocks/>
          </p:cNvCxnSpPr>
          <p:nvPr/>
        </p:nvCxnSpPr>
        <p:spPr>
          <a:xfrm>
            <a:off x="8982176" y="4989494"/>
            <a:ext cx="1550394" cy="14587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9502A9D5-218B-56B7-1088-F43DBD63A2A3}"/>
              </a:ext>
            </a:extLst>
          </p:cNvPr>
          <p:cNvCxnSpPr>
            <a:cxnSpLocks/>
            <a:stCxn id="6" idx="5"/>
            <a:endCxn id="9" idx="1"/>
          </p:cNvCxnSpPr>
          <p:nvPr/>
        </p:nvCxnSpPr>
        <p:spPr>
          <a:xfrm>
            <a:off x="7239638" y="5238533"/>
            <a:ext cx="1300364" cy="411916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2B81B198-83EC-354A-82DE-7D97353FAA1F}"/>
              </a:ext>
            </a:extLst>
          </p:cNvPr>
          <p:cNvCxnSpPr>
            <a:cxnSpLocks/>
            <a:stCxn id="15" idx="2"/>
            <a:endCxn id="10" idx="5"/>
          </p:cNvCxnSpPr>
          <p:nvPr/>
        </p:nvCxnSpPr>
        <p:spPr>
          <a:xfrm flipH="1" flipV="1">
            <a:off x="8972226" y="5073799"/>
            <a:ext cx="808915" cy="189444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BA1CA436-DBA8-B3A6-6F0E-8032223CC55F}"/>
              </a:ext>
            </a:extLst>
          </p:cNvPr>
          <p:cNvCxnSpPr>
            <a:cxnSpLocks/>
            <a:stCxn id="15" idx="6"/>
            <a:endCxn id="14" idx="3"/>
          </p:cNvCxnSpPr>
          <p:nvPr/>
        </p:nvCxnSpPr>
        <p:spPr>
          <a:xfrm flipV="1">
            <a:off x="10036955" y="5092505"/>
            <a:ext cx="501603" cy="170738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3B6E10EC-E00C-D733-3C3B-1B4D455993BE}"/>
              </a:ext>
            </a:extLst>
          </p:cNvPr>
          <p:cNvCxnSpPr>
            <a:cxnSpLocks/>
            <a:stCxn id="14" idx="5"/>
            <a:endCxn id="13" idx="1"/>
          </p:cNvCxnSpPr>
          <p:nvPr/>
        </p:nvCxnSpPr>
        <p:spPr>
          <a:xfrm>
            <a:off x="10719446" y="5092505"/>
            <a:ext cx="330740" cy="366966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D38C4BA0-C000-4079-AB35-CEE100C7B0DE}"/>
              </a:ext>
            </a:extLst>
          </p:cNvPr>
          <p:cNvCxnSpPr>
            <a:cxnSpLocks/>
            <a:stCxn id="12" idx="7"/>
            <a:endCxn id="13" idx="3"/>
          </p:cNvCxnSpPr>
          <p:nvPr/>
        </p:nvCxnSpPr>
        <p:spPr>
          <a:xfrm flipV="1">
            <a:off x="10975260" y="5578780"/>
            <a:ext cx="74926" cy="448540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D24B0DA7-CC4E-91DD-AD68-009C85B461BA}"/>
              </a:ext>
            </a:extLst>
          </p:cNvPr>
          <p:cNvCxnSpPr>
            <a:cxnSpLocks/>
            <a:stCxn id="11" idx="0"/>
            <a:endCxn id="15" idx="3"/>
          </p:cNvCxnSpPr>
          <p:nvPr/>
        </p:nvCxnSpPr>
        <p:spPr>
          <a:xfrm flipV="1">
            <a:off x="9610496" y="5322897"/>
            <a:ext cx="208108" cy="218477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55F8D473-BD95-0B46-1676-1A12A61494A4}"/>
              </a:ext>
            </a:extLst>
          </p:cNvPr>
          <p:cNvCxnSpPr>
            <a:cxnSpLocks/>
            <a:stCxn id="9" idx="6"/>
            <a:endCxn id="11" idx="2"/>
          </p:cNvCxnSpPr>
          <p:nvPr/>
        </p:nvCxnSpPr>
        <p:spPr>
          <a:xfrm flipV="1">
            <a:off x="8758353" y="5625739"/>
            <a:ext cx="724236" cy="84365"/>
          </a:xfrm>
          <a:prstGeom prst="straightConnector1">
            <a:avLst/>
          </a:prstGeom>
          <a:ln w="127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D4B11C67-8C8B-A59B-972F-B5E411DA6FD0}"/>
              </a:ext>
            </a:extLst>
          </p:cNvPr>
          <p:cNvCxnSpPr>
            <a:cxnSpLocks/>
            <a:stCxn id="8" idx="7"/>
            <a:endCxn id="9" idx="3"/>
          </p:cNvCxnSpPr>
          <p:nvPr/>
        </p:nvCxnSpPr>
        <p:spPr>
          <a:xfrm flipV="1">
            <a:off x="8050623" y="5769758"/>
            <a:ext cx="489379" cy="173198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8FB9558C-7663-4AAD-462E-544A2F6EACEB}"/>
              </a:ext>
            </a:extLst>
          </p:cNvPr>
          <p:cNvCxnSpPr>
            <a:cxnSpLocks/>
            <a:stCxn id="7" idx="0"/>
            <a:endCxn id="6" idx="4"/>
          </p:cNvCxnSpPr>
          <p:nvPr/>
        </p:nvCxnSpPr>
        <p:spPr>
          <a:xfrm flipH="1" flipV="1">
            <a:off x="7149194" y="5263243"/>
            <a:ext cx="127907" cy="433637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58721833-4FC8-AFAA-F987-C2F23B87E774}"/>
              </a:ext>
            </a:extLst>
          </p:cNvPr>
          <p:cNvCxnSpPr>
            <a:cxnSpLocks/>
            <a:stCxn id="8" idx="2"/>
            <a:endCxn id="7" idx="5"/>
          </p:cNvCxnSpPr>
          <p:nvPr/>
        </p:nvCxnSpPr>
        <p:spPr>
          <a:xfrm flipH="1" flipV="1">
            <a:off x="7367545" y="5840899"/>
            <a:ext cx="464727" cy="161712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072BEFD2-E527-DE6A-6B7C-921D1FCF4F59}"/>
              </a:ext>
            </a:extLst>
          </p:cNvPr>
          <p:cNvCxnSpPr>
            <a:cxnSpLocks/>
            <a:stCxn id="12" idx="2"/>
            <a:endCxn id="11" idx="6"/>
          </p:cNvCxnSpPr>
          <p:nvPr/>
        </p:nvCxnSpPr>
        <p:spPr>
          <a:xfrm flipH="1" flipV="1">
            <a:off x="9738403" y="5625739"/>
            <a:ext cx="1018506" cy="461236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0EC3E50C-00BD-5A79-5E69-EDCF25BCBCBE}"/>
              </a:ext>
            </a:extLst>
          </p:cNvPr>
          <p:cNvCxnSpPr>
            <a:cxnSpLocks/>
            <a:stCxn id="11" idx="4"/>
            <a:endCxn id="37" idx="0"/>
          </p:cNvCxnSpPr>
          <p:nvPr/>
        </p:nvCxnSpPr>
        <p:spPr>
          <a:xfrm flipH="1">
            <a:off x="9543574" y="5710103"/>
            <a:ext cx="66922" cy="232639"/>
          </a:xfrm>
          <a:prstGeom prst="straightConnector1">
            <a:avLst/>
          </a:prstGeom>
          <a:ln w="127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7CCB2368-DE69-6B87-15BB-4704797241DC}"/>
              </a:ext>
            </a:extLst>
          </p:cNvPr>
          <p:cNvCxnSpPr>
            <a:cxnSpLocks/>
            <a:stCxn id="33" idx="4"/>
            <a:endCxn id="25" idx="0"/>
          </p:cNvCxnSpPr>
          <p:nvPr/>
        </p:nvCxnSpPr>
        <p:spPr>
          <a:xfrm>
            <a:off x="11084894" y="2212623"/>
            <a:ext cx="36241" cy="1787232"/>
          </a:xfrm>
          <a:prstGeom prst="straightConnector1">
            <a:avLst/>
          </a:prstGeom>
          <a:ln w="25400">
            <a:solidFill>
              <a:srgbClr val="C00000"/>
            </a:solidFill>
            <a:prstDash val="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29130859-DFC7-0E5D-935A-8BCD49000759}"/>
              </a:ext>
            </a:extLst>
          </p:cNvPr>
          <p:cNvCxnSpPr>
            <a:cxnSpLocks/>
          </p:cNvCxnSpPr>
          <p:nvPr/>
        </p:nvCxnSpPr>
        <p:spPr>
          <a:xfrm>
            <a:off x="8543768" y="3837530"/>
            <a:ext cx="37463" cy="1807644"/>
          </a:xfrm>
          <a:prstGeom prst="straightConnector1">
            <a:avLst/>
          </a:prstGeom>
          <a:ln w="25400">
            <a:solidFill>
              <a:srgbClr val="C00000"/>
            </a:solidFill>
            <a:prstDash val="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419556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F1239A-D4D9-9AB3-98B6-9DB76ECBFB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F5B02B-B5B0-78F1-F61F-D54104FE31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Constructing NSW Graphs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7C6846D-9DC9-669E-19D4-8814817100B4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6" y="1056205"/>
                <a:ext cx="11270795" cy="552062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The construction process for HNSW graphs is similar to the query process </a:t>
                </a:r>
              </a:p>
              <a:p>
                <a:r>
                  <a:rPr lang="en-US" dirty="0">
                    <a:latin typeface="+mn-lt"/>
                  </a:rPr>
                  <a:t>A hierarchical NN search is used to find the location of the new element on the HNSW graph  </a:t>
                </a:r>
              </a:p>
              <a:p>
                <a:r>
                  <a:rPr lang="en-US" dirty="0">
                    <a:latin typeface="+mn-lt"/>
                  </a:rPr>
                  <a:t>The level of the new element is determined by probabilistically sampling from an exponential decay distribution over levels,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1,…,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</m:d>
                  </m:oMath>
                </a14:m>
                <a:r>
                  <a:rPr lang="en-US" dirty="0">
                    <a:latin typeface="+mn-lt"/>
                  </a:rPr>
                  <a:t>  </a:t>
                </a:r>
              </a:p>
              <a:p>
                <a:pPr marL="914400" lvl="1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𝑢𝑛𝑖𝑓𝑜𝑟𝑚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(0,1)</m:t>
                    </m:r>
                  </m:oMath>
                </a14:m>
                <a:r>
                  <a:rPr lang="en-US" dirty="0">
                    <a:latin typeface="+mn-lt"/>
                  </a:rPr>
                  <a:t> </a:t>
                </a:r>
              </a:p>
              <a:p>
                <a:pPr marL="914400" lvl="1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𝑢𝑛𝑖𝑓𝑜𝑟𝑚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endParaRPr lang="en-US" dirty="0"/>
              </a:p>
              <a:p>
                <a:pPr marL="914400" lvl="1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𝑢𝑛𝑖𝑓𝑜𝑟𝑚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endParaRPr lang="en-US" dirty="0"/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…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>
                    <a:latin typeface="+mn-lt"/>
                  </a:rPr>
                  <a:t>else,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US" dirty="0"/>
              </a:p>
              <a:p>
                <a:r>
                  <a:rPr lang="en-US" dirty="0">
                    <a:latin typeface="+mn-lt"/>
                  </a:rPr>
                  <a:t>Notice the rapid decay of this distribution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…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>
                    <a:latin typeface="+mn-lt"/>
                  </a:rPr>
                  <a:t>Detail increases rapidly with depth in the hierarchy, improving search speed </a:t>
                </a:r>
              </a:p>
              <a:p>
                <a:endParaRPr lang="en-US" dirty="0"/>
              </a:p>
              <a:p>
                <a:endParaRPr lang="en-US" dirty="0">
                  <a:latin typeface="+mn-lt"/>
                </a:endParaRPr>
              </a:p>
              <a:p>
                <a:pPr marL="914400" lvl="1" indent="-457200">
                  <a:buFont typeface="+mj-lt"/>
                  <a:buAutoNum type="arabicPeriod"/>
                </a:pPr>
                <a:endParaRPr lang="en-US" dirty="0"/>
              </a:p>
              <a:p>
                <a:pPr marL="914400" lvl="1" indent="-457200">
                  <a:buFont typeface="+mj-lt"/>
                  <a:buAutoNum type="arabicPeriod"/>
                </a:pPr>
                <a:endParaRPr lang="en-US" dirty="0"/>
              </a:p>
              <a:p>
                <a:pPr marL="914400" lvl="1" indent="-457200">
                  <a:buFont typeface="+mj-lt"/>
                  <a:buAutoNum type="arabicPeriod"/>
                </a:pPr>
                <a:endParaRPr lang="en-US" dirty="0">
                  <a:latin typeface="+mn-lt"/>
                </a:endParaRPr>
              </a:p>
              <a:p>
                <a:pPr marL="914400" lvl="1" indent="-457200">
                  <a:buFont typeface="+mj-lt"/>
                  <a:buAutoNum type="arabicPeriod"/>
                </a:pPr>
                <a:endParaRPr lang="en-US" dirty="0">
                  <a:latin typeface="+mn-lt"/>
                </a:endParaRPr>
              </a:p>
              <a:p>
                <a:pPr marL="914400" lvl="1" indent="-457200">
                  <a:buFont typeface="+mj-lt"/>
                  <a:buAutoNum type="arabicPeriod"/>
                </a:pPr>
                <a:endParaRPr lang="en-US" dirty="0">
                  <a:latin typeface="+mn-lt"/>
                </a:endParaRPr>
              </a:p>
              <a:p>
                <a:pPr marL="0" indent="0">
                  <a:buNone/>
                </a:pPr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7C6846D-9DC9-669E-19D4-8814817100B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6" y="1056205"/>
                <a:ext cx="11270795" cy="5520629"/>
              </a:xfrm>
              <a:blipFill>
                <a:blip r:embed="rId3"/>
                <a:stretch>
                  <a:fillRect l="-1136" t="-1766" r="-12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3788965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ADA3FC-7FC3-9B63-FC63-1392BC110E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7433D-454E-1BEB-0204-D67D6D50EA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Optimizing HNSW graph 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7BDE89-6B48-60AA-479A-BA34C321DBF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6" y="1056205"/>
            <a:ext cx="11270795" cy="552062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The HNSW ANNS has several hyperparameters that affect performance    </a:t>
            </a:r>
          </a:p>
          <a:p>
            <a:r>
              <a:rPr lang="en-US" dirty="0">
                <a:latin typeface="+mn-lt"/>
              </a:rPr>
              <a:t>M determines the number of edges each node in the graph has. </a:t>
            </a:r>
          </a:p>
          <a:p>
            <a:pPr lvl="1"/>
            <a:r>
              <a:rPr lang="en-US" dirty="0">
                <a:latin typeface="+mn-lt"/>
              </a:rPr>
              <a:t>Limits are set by </a:t>
            </a:r>
            <a:endParaRPr lang="en-US" dirty="0"/>
          </a:p>
          <a:p>
            <a:endParaRPr lang="en-US" dirty="0">
              <a:latin typeface="+mn-lt"/>
            </a:endParaRPr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pPr marL="914400" lvl="1" indent="-457200">
              <a:buFont typeface="+mj-lt"/>
              <a:buAutoNum type="arabicPeriod"/>
            </a:pPr>
            <a:endParaRPr lang="en-US" dirty="0">
              <a:latin typeface="+mn-lt"/>
            </a:endParaRPr>
          </a:p>
          <a:p>
            <a:pPr marL="914400" lvl="1" indent="-457200">
              <a:buFont typeface="+mj-lt"/>
              <a:buAutoNum type="arabicPeriod"/>
            </a:pPr>
            <a:endParaRPr lang="en-US" dirty="0">
              <a:latin typeface="+mn-lt"/>
            </a:endParaRPr>
          </a:p>
          <a:p>
            <a:pPr marL="914400" lvl="1" indent="-457200">
              <a:buFont typeface="+mj-lt"/>
              <a:buAutoNum type="arabicPeriod"/>
            </a:pPr>
            <a:endParaRPr lang="en-US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0775933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635853-3F71-2F6B-5E06-87812B26D4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9A469B-973B-CC90-9785-C2ABFBCC7E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104337"/>
          </a:xfrm>
        </p:spPr>
        <p:txBody>
          <a:bodyPr/>
          <a:lstStyle/>
          <a:p>
            <a:pPr algn="ctr"/>
            <a:r>
              <a:rPr lang="en-US" b="1" dirty="0"/>
              <a:t>Building KD-Trees</a:t>
            </a:r>
          </a:p>
        </p:txBody>
      </p:sp>
    </p:spTree>
    <p:extLst>
      <p:ext uri="{BB962C8B-B14F-4D97-AF65-F5344CB8AC3E}">
        <p14:creationId xmlns:p14="http://schemas.microsoft.com/office/powerpoint/2010/main" val="217379968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KD-Trees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896079"/>
                <a:ext cx="11525250" cy="5698998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  <a:hlinkClick r:id="rId3"/>
                  </a:rPr>
                  <a:t>KD-trees</a:t>
                </a:r>
                <a:r>
                  <a:rPr lang="en-US" dirty="0">
                    <a:latin typeface="+mn-lt"/>
                  </a:rPr>
                  <a:t> partition lower dimensional spaces </a:t>
                </a:r>
              </a:p>
              <a:p>
                <a:r>
                  <a:rPr lang="en-US" dirty="0">
                    <a:latin typeface="+mn-lt"/>
                  </a:rPr>
                  <a:t>KD-tree is constructed by binary partitions of low-dimensional data   </a:t>
                </a:r>
              </a:p>
              <a:p>
                <a:r>
                  <a:rPr lang="en-US" dirty="0">
                    <a:latin typeface="+mn-lt"/>
                  </a:rPr>
                  <a:t>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latin typeface="+mn-lt"/>
                  </a:rPr>
                  <a:t> dimensional data of size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>
                    <a:latin typeface="+mn-lt"/>
                  </a:rPr>
                  <a:t>, KD-tree algorithm has computational complexity: </a:t>
                </a:r>
              </a:p>
              <a:p>
                <a:pPr lvl="1"/>
                <a:r>
                  <a:rPr lang="en-US" b="1" dirty="0">
                    <a:latin typeface="+mn-lt"/>
                  </a:rPr>
                  <a:t>Construction</a:t>
                </a:r>
                <a:r>
                  <a:rPr lang="en-US" dirty="0">
                    <a:latin typeface="+mn-lt"/>
                  </a:rPr>
                  <a:t> has complexity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latin typeface="+mn-lt"/>
                </a:endParaRPr>
              </a:p>
              <a:p>
                <a:pPr lvl="1"/>
                <a:r>
                  <a:rPr lang="en-US" b="1" dirty="0">
                    <a:latin typeface="+mn-lt"/>
                  </a:rPr>
                  <a:t>Query </a:t>
                </a:r>
                <a:r>
                  <a:rPr lang="en-US" dirty="0">
                    <a:latin typeface="+mn-lt"/>
                  </a:rPr>
                  <a:t>has complexity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latin typeface="+mn-lt"/>
                  </a:rPr>
                  <a:t> </a:t>
                </a:r>
              </a:p>
              <a:p>
                <a:pPr lvl="1"/>
                <a:r>
                  <a:rPr lang="en-US" b="1" dirty="0">
                    <a:latin typeface="+mn-lt"/>
                  </a:rPr>
                  <a:t>Insert</a:t>
                </a:r>
                <a:r>
                  <a:rPr lang="en-US" dirty="0">
                    <a:latin typeface="+mn-lt"/>
                  </a:rPr>
                  <a:t> has complexity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latin typeface="+mn-lt"/>
                  </a:rPr>
                  <a:t> </a:t>
                </a:r>
              </a:p>
              <a:p>
                <a:pPr lvl="1"/>
                <a:r>
                  <a:rPr lang="en-US" b="1" dirty="0">
                    <a:latin typeface="+mn-lt"/>
                  </a:rPr>
                  <a:t>Delete</a:t>
                </a:r>
                <a:r>
                  <a:rPr lang="en-US" dirty="0">
                    <a:latin typeface="+mn-lt"/>
                  </a:rPr>
                  <a:t> has complexity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latin typeface="+mn-lt"/>
                  </a:rPr>
                  <a:t> </a:t>
                </a:r>
              </a:p>
              <a:p>
                <a:r>
                  <a:rPr lang="en-US" dirty="0">
                    <a:latin typeface="+mn-lt"/>
                  </a:rPr>
                  <a:t>Find </a:t>
                </a:r>
                <a:r>
                  <a:rPr lang="en-US" b="1" dirty="0">
                    <a:latin typeface="+mn-lt"/>
                  </a:rPr>
                  <a:t>k nearest-neighbor </a:t>
                </a:r>
                <a:r>
                  <a:rPr lang="en-US" dirty="0">
                    <a:latin typeface="+mn-lt"/>
                  </a:rPr>
                  <a:t>by query on KD-tree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dirty="0">
                    <a:latin typeface="+mn-lt"/>
                  </a:rPr>
                  <a:t> complexity </a:t>
                </a:r>
              </a:p>
              <a:p>
                <a:pPr lvl="1"/>
                <a:r>
                  <a:rPr lang="en-US" dirty="0">
                    <a:latin typeface="+mn-lt"/>
                  </a:rPr>
                  <a:t>Similarity search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KD-tree algorithm scales for massive datasets </a:t>
                </a:r>
              </a:p>
              <a:p>
                <a:pPr lvl="1"/>
                <a:r>
                  <a:rPr lang="en-US" dirty="0">
                    <a:latin typeface="+mn-lt"/>
                  </a:rPr>
                  <a:t>KD-tree is generally considered an efficient algorithm if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≫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&lt;20</m:t>
                      </m:r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pPr lvl="1"/>
                <a:r>
                  <a:rPr lang="en-US" dirty="0">
                    <a:latin typeface="+mn-lt"/>
                  </a:rPr>
                  <a:t>Related </a:t>
                </a:r>
                <a:r>
                  <a:rPr lang="en-US" b="1" dirty="0">
                    <a:latin typeface="+mn-lt"/>
                    <a:hlinkClick r:id="rId4"/>
                  </a:rPr>
                  <a:t>ball-tree algorithms </a:t>
                </a:r>
                <a:r>
                  <a:rPr lang="en-US" dirty="0">
                    <a:latin typeface="+mn-lt"/>
                  </a:rPr>
                  <a:t>are generally considered more scalable</a:t>
                </a:r>
              </a:p>
              <a:p>
                <a:endParaRPr lang="en-US" sz="2400" dirty="0">
                  <a:latin typeface="+mn-lt"/>
                </a:endParaRPr>
              </a:p>
              <a:p>
                <a:pPr marL="0" indent="0">
                  <a:buNone/>
                </a:pPr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896079"/>
                <a:ext cx="11525250" cy="5698998"/>
              </a:xfrm>
              <a:blipFill>
                <a:blip r:embed="rId5"/>
                <a:stretch>
                  <a:fillRect l="-952" t="-1604" r="-8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21839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E02E59-A553-2DC8-32BD-807DE9566C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2E9E3-02EE-276B-33A8-25A72E7818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Similarity Search at Scale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4E82E5-A4BA-EE20-7F83-4CB56BB6BE0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5" y="896079"/>
            <a:ext cx="11525250" cy="56989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We need an efficient way to (approximately) perform similarity joins at massive scale   </a:t>
            </a:r>
          </a:p>
          <a:p>
            <a:r>
              <a:rPr lang="en-US" dirty="0">
                <a:latin typeface="+mn-lt"/>
              </a:rPr>
              <a:t>Need an efficient method for large-scale and high-dimensional </a:t>
            </a:r>
            <a:r>
              <a:rPr lang="en-US" b="1" dirty="0">
                <a:latin typeface="+mn-lt"/>
              </a:rPr>
              <a:t>similarity joins</a:t>
            </a:r>
            <a:r>
              <a:rPr lang="en-US" dirty="0">
                <a:latin typeface="+mn-lt"/>
              </a:rPr>
              <a:t>! </a:t>
            </a:r>
          </a:p>
          <a:p>
            <a:r>
              <a:rPr lang="en-US" dirty="0">
                <a:latin typeface="+mn-lt"/>
              </a:rPr>
              <a:t>Broadly, there are four classes of ANNS algorithms    </a:t>
            </a:r>
          </a:p>
          <a:p>
            <a:pPr lvl="1"/>
            <a:r>
              <a:rPr lang="en-US" sz="2800" dirty="0">
                <a:latin typeface="+mn-lt"/>
              </a:rPr>
              <a:t>Tree search</a:t>
            </a:r>
          </a:p>
          <a:p>
            <a:pPr lvl="1"/>
            <a:r>
              <a:rPr lang="en-US" sz="2800" dirty="0">
                <a:latin typeface="+mn-lt"/>
              </a:rPr>
              <a:t>Hash-based search</a:t>
            </a:r>
            <a:endParaRPr lang="en-US" sz="2800" b="1" dirty="0">
              <a:latin typeface="+mn-lt"/>
            </a:endParaRPr>
          </a:p>
          <a:p>
            <a:pPr lvl="1"/>
            <a:r>
              <a:rPr lang="en-US" sz="2800" dirty="0">
                <a:latin typeface="+mn-lt"/>
              </a:rPr>
              <a:t>Quantization-based search</a:t>
            </a:r>
          </a:p>
          <a:p>
            <a:pPr lvl="1"/>
            <a:r>
              <a:rPr lang="en-US" sz="2800" dirty="0">
                <a:latin typeface="+mn-lt"/>
              </a:rPr>
              <a:t>Graph search</a:t>
            </a:r>
          </a:p>
          <a:p>
            <a:r>
              <a:rPr lang="en-US" dirty="0">
                <a:latin typeface="+mn-lt"/>
              </a:rPr>
              <a:t>Apply to appropriate </a:t>
            </a:r>
            <a:r>
              <a:rPr lang="en-US" b="1" dirty="0">
                <a:latin typeface="+mn-lt"/>
              </a:rPr>
              <a:t>distance metrics </a:t>
            </a:r>
            <a:r>
              <a:rPr lang="en-US" dirty="0">
                <a:latin typeface="+mn-lt"/>
              </a:rPr>
              <a:t>in high-dimensional spaces       </a:t>
            </a:r>
          </a:p>
          <a:p>
            <a:endParaRPr lang="en-US" sz="2400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19819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KD-Trees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33375" y="896079"/>
            <a:ext cx="11525250" cy="56989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A KD-tree is constructed by binary partitions through these steps   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+mn-lt"/>
                <a:cs typeface="Courier New" panose="02070309020205020404" pitchFamily="49" charset="0"/>
              </a:rPr>
              <a:t>Start with the set of observations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+mn-lt"/>
                <a:cs typeface="Courier New" panose="02070309020205020404" pitchFamily="49" charset="0"/>
              </a:rPr>
              <a:t>Number of observations per leaf is defined – a hyperparameter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+mn-lt"/>
                <a:cs typeface="Courier New" panose="02070309020205020404" pitchFamily="49" charset="0"/>
              </a:rPr>
              <a:t>Splits are along the axes of the data space    </a:t>
            </a:r>
          </a:p>
          <a:p>
            <a:pPr lvl="1"/>
            <a:r>
              <a:rPr lang="en-US" dirty="0">
                <a:latin typeface="+mn-lt"/>
                <a:cs typeface="Courier New" panose="02070309020205020404" pitchFamily="49" charset="0"/>
              </a:rPr>
              <a:t>Axes are sampled round-robin or randomly  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+mn-lt"/>
                <a:cs typeface="Courier New" panose="02070309020205020404" pitchFamily="49" charset="0"/>
              </a:rPr>
              <a:t>On each axis split point is determined</a:t>
            </a:r>
          </a:p>
          <a:p>
            <a:pPr lvl="1"/>
            <a:r>
              <a:rPr lang="en-US" dirty="0">
                <a:latin typeface="+mn-lt"/>
                <a:cs typeface="Courier New" panose="02070309020205020404" pitchFamily="49" charset="0"/>
              </a:rPr>
              <a:t>Split is on observation closest to median, mean or other measure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+mn-lt"/>
                <a:cs typeface="Courier New" panose="02070309020205020404" pitchFamily="49" charset="0"/>
              </a:rPr>
              <a:t>Splitting hyperplane is perpendicular to the axis selected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+mn-lt"/>
                <a:cs typeface="Courier New" panose="02070309020205020404" pitchFamily="49" charset="0"/>
              </a:rPr>
              <a:t>Observations in region split are partitioned left and right of hyperplane 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+mn-lt"/>
                <a:cs typeface="Courier New" panose="02070309020205020404" pitchFamily="49" charset="0"/>
              </a:rPr>
              <a:t>Repeat </a:t>
            </a:r>
            <a:r>
              <a:rPr lang="en-US">
                <a:latin typeface="+mn-lt"/>
                <a:cs typeface="Courier New" panose="02070309020205020404" pitchFamily="49" charset="0"/>
              </a:rPr>
              <a:t>steps 2-6 </a:t>
            </a:r>
            <a:r>
              <a:rPr lang="en-US" dirty="0">
                <a:latin typeface="+mn-lt"/>
                <a:cs typeface="Courier New" panose="02070309020205020404" pitchFamily="49" charset="0"/>
              </a:rPr>
              <a:t>until leaf has less than required number of observations </a:t>
            </a:r>
          </a:p>
          <a:p>
            <a:pPr lvl="1"/>
            <a:r>
              <a:rPr lang="en-US" dirty="0">
                <a:latin typeface="+mn-lt"/>
                <a:cs typeface="Courier New" panose="02070309020205020404" pitchFamily="49" charset="0"/>
              </a:rPr>
              <a:t>The termination condition       </a:t>
            </a:r>
            <a:r>
              <a:rPr lang="en-US" dirty="0">
                <a:latin typeface="+mn-lt"/>
              </a:rPr>
              <a:t>  </a:t>
            </a:r>
          </a:p>
          <a:p>
            <a:endParaRPr lang="en-US" sz="2400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11300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KD-Trees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33375" y="896079"/>
            <a:ext cx="11525250" cy="56989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Many sources discussing details of KD-tree algorithms, their limitations and the pitfalls, with a few suggestions  </a:t>
            </a:r>
          </a:p>
          <a:p>
            <a:r>
              <a:rPr lang="en-US" dirty="0">
                <a:latin typeface="+mn-lt"/>
                <a:hlinkClick r:id="rId3"/>
              </a:rPr>
              <a:t>Chapter from Andrew Moore’s PhD dissertation   </a:t>
            </a:r>
            <a:endParaRPr lang="en-US" dirty="0">
              <a:latin typeface="+mn-lt"/>
            </a:endParaRPr>
          </a:p>
          <a:p>
            <a:r>
              <a:rPr lang="en-US" dirty="0">
                <a:latin typeface="+mn-lt"/>
                <a:hlinkClick r:id="rId4"/>
              </a:rPr>
              <a:t>Chapters 8, 9, 10, 11 of Advanced Algorithms and Data Structures, Marcello La Rocca, Manning, 2021</a:t>
            </a:r>
            <a:endParaRPr lang="en-US" dirty="0">
              <a:latin typeface="+mn-lt"/>
            </a:endParaRPr>
          </a:p>
          <a:p>
            <a:r>
              <a:rPr lang="en-US" dirty="0">
                <a:latin typeface="+mn-lt"/>
                <a:hlinkClick r:id="rId5"/>
              </a:rPr>
              <a:t>Wikipedia article  </a:t>
            </a:r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For a fairly theoretical but comprehensive review paper on approximate nearest neighbor search algorithms see </a:t>
            </a:r>
            <a:r>
              <a:rPr lang="en-US" dirty="0">
                <a:latin typeface="+mn-lt"/>
                <a:hlinkClick r:id="rId6"/>
              </a:rPr>
              <a:t>Andoni, Indyk and </a:t>
            </a:r>
            <a:r>
              <a:rPr lang="en-US" dirty="0" err="1">
                <a:latin typeface="+mn-lt"/>
                <a:hlinkClick r:id="rId6"/>
              </a:rPr>
              <a:t>Razenshteyn</a:t>
            </a:r>
            <a:r>
              <a:rPr lang="en-US" dirty="0">
                <a:latin typeface="+mn-lt"/>
                <a:hlinkClick r:id="rId6"/>
              </a:rPr>
              <a:t>, 2018</a:t>
            </a:r>
            <a:r>
              <a:rPr lang="en-US" dirty="0">
                <a:latin typeface="+mn-lt"/>
              </a:rPr>
              <a:t> </a:t>
            </a:r>
          </a:p>
          <a:p>
            <a:endParaRPr lang="en-US" sz="2400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3006099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KD-Trees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896078"/>
                <a:ext cx="11525250" cy="265529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KD-trees are constructed by </a:t>
                </a:r>
                <a:r>
                  <a:rPr lang="en-US" b="1" dirty="0">
                    <a:latin typeface="+mn-lt"/>
                  </a:rPr>
                  <a:t>binary partitioning </a:t>
                </a:r>
                <a:endParaRPr lang="en-US" sz="2400" b="1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Start with some data points in a 2-dimensional space,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Set number of nodes in leaves to 1</a:t>
                </a:r>
              </a:p>
              <a:p>
                <a:r>
                  <a:rPr lang="en-US" dirty="0">
                    <a:latin typeface="+mn-lt"/>
                  </a:rPr>
                  <a:t>Root of the tree is NULL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896078"/>
                <a:ext cx="11525250" cy="2655294"/>
              </a:xfrm>
              <a:blipFill>
                <a:blip r:embed="rId3"/>
                <a:stretch>
                  <a:fillRect l="-1111" t="-38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B14A7D1F-54C3-B415-BE5C-71BD7253A906}"/>
              </a:ext>
            </a:extLst>
          </p:cNvPr>
          <p:cNvSpPr/>
          <p:nvPr/>
        </p:nvSpPr>
        <p:spPr>
          <a:xfrm>
            <a:off x="7364896" y="2527297"/>
            <a:ext cx="4427882" cy="388123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07FCA7A-4446-F826-CED2-EBC82CEB796E}"/>
              </a:ext>
            </a:extLst>
          </p:cNvPr>
          <p:cNvCxnSpPr/>
          <p:nvPr/>
        </p:nvCxnSpPr>
        <p:spPr>
          <a:xfrm>
            <a:off x="7349986" y="6405114"/>
            <a:ext cx="444776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CBC05C5-E0C5-2566-ECF3-6436D1EE3921}"/>
              </a:ext>
            </a:extLst>
          </p:cNvPr>
          <p:cNvCxnSpPr>
            <a:cxnSpLocks/>
          </p:cNvCxnSpPr>
          <p:nvPr/>
        </p:nvCxnSpPr>
        <p:spPr>
          <a:xfrm flipV="1">
            <a:off x="7349986" y="2479158"/>
            <a:ext cx="14910" cy="39259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E6D8E65-7922-0042-BB6B-75301931E555}"/>
                  </a:ext>
                </a:extLst>
              </p:cNvPr>
              <p:cNvSpPr txBox="1"/>
              <p:nvPr/>
            </p:nvSpPr>
            <p:spPr>
              <a:xfrm>
                <a:off x="11466030" y="6408527"/>
                <a:ext cx="3925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E6D8E65-7922-0042-BB6B-75301931E5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66030" y="6408527"/>
                <a:ext cx="39259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C79F702-D745-C7E9-77AF-0A4A3659C9B3}"/>
                  </a:ext>
                </a:extLst>
              </p:cNvPr>
              <p:cNvSpPr txBox="1"/>
              <p:nvPr/>
            </p:nvSpPr>
            <p:spPr>
              <a:xfrm>
                <a:off x="6957391" y="2509768"/>
                <a:ext cx="3925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C79F702-D745-C7E9-77AF-0A4A3659C9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7391" y="2509768"/>
                <a:ext cx="392595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Oval 15">
            <a:extLst>
              <a:ext uri="{FF2B5EF4-FFF2-40B4-BE49-F238E27FC236}">
                <a16:creationId xmlns:a16="http://schemas.microsoft.com/office/drawing/2014/main" id="{4882EE0D-D6C9-FC10-F5EC-BDC56DC294EE}"/>
              </a:ext>
            </a:extLst>
          </p:cNvPr>
          <p:cNvSpPr/>
          <p:nvPr/>
        </p:nvSpPr>
        <p:spPr>
          <a:xfrm>
            <a:off x="7856881" y="2879100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D63A256-B3B0-A451-4A25-FEB6135BE1BA}"/>
              </a:ext>
            </a:extLst>
          </p:cNvPr>
          <p:cNvSpPr/>
          <p:nvPr/>
        </p:nvSpPr>
        <p:spPr>
          <a:xfrm>
            <a:off x="10765733" y="4281623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BAB355B-EC32-114B-7136-B9C0571C7C92}"/>
              </a:ext>
            </a:extLst>
          </p:cNvPr>
          <p:cNvSpPr/>
          <p:nvPr/>
        </p:nvSpPr>
        <p:spPr>
          <a:xfrm>
            <a:off x="10590142" y="3150197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33D8D12-9799-0AF8-6DC0-D77BB283106C}"/>
              </a:ext>
            </a:extLst>
          </p:cNvPr>
          <p:cNvSpPr/>
          <p:nvPr/>
        </p:nvSpPr>
        <p:spPr>
          <a:xfrm>
            <a:off x="8702538" y="4051514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374E17F-B031-99CB-0726-F5BB9CB388A4}"/>
              </a:ext>
            </a:extLst>
          </p:cNvPr>
          <p:cNvSpPr/>
          <p:nvPr/>
        </p:nvSpPr>
        <p:spPr>
          <a:xfrm>
            <a:off x="11198086" y="5009001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BF1C086-76F7-15A5-405A-2B1C3535124A}"/>
              </a:ext>
            </a:extLst>
          </p:cNvPr>
          <p:cNvSpPr/>
          <p:nvPr/>
        </p:nvSpPr>
        <p:spPr>
          <a:xfrm>
            <a:off x="8990772" y="2920150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86A8FC5B-620D-A1BF-6BC4-873B76FAE647}"/>
              </a:ext>
            </a:extLst>
          </p:cNvPr>
          <p:cNvSpPr/>
          <p:nvPr/>
        </p:nvSpPr>
        <p:spPr>
          <a:xfrm>
            <a:off x="8298346" y="5396182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63E4CEA-3791-C106-5548-5F348370B2DB}"/>
              </a:ext>
            </a:extLst>
          </p:cNvPr>
          <p:cNvSpPr/>
          <p:nvPr/>
        </p:nvSpPr>
        <p:spPr>
          <a:xfrm>
            <a:off x="10189264" y="4769607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5833A7A-73B6-90E6-AA10-137E0647752D}"/>
              </a:ext>
            </a:extLst>
          </p:cNvPr>
          <p:cNvSpPr/>
          <p:nvPr/>
        </p:nvSpPr>
        <p:spPr>
          <a:xfrm>
            <a:off x="11451121" y="3632051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B792E8F-50BE-AFEF-FABC-107D4A4117D1}"/>
              </a:ext>
            </a:extLst>
          </p:cNvPr>
          <p:cNvSpPr/>
          <p:nvPr/>
        </p:nvSpPr>
        <p:spPr>
          <a:xfrm>
            <a:off x="9380881" y="4403100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C70E88D-9C2B-B5CC-A069-3E0307990DCD}"/>
              </a:ext>
            </a:extLst>
          </p:cNvPr>
          <p:cNvSpPr txBox="1"/>
          <p:nvPr/>
        </p:nvSpPr>
        <p:spPr>
          <a:xfrm>
            <a:off x="7492242" y="2694434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62E297-F486-36A1-62BF-8E11A23ECE19}"/>
              </a:ext>
            </a:extLst>
          </p:cNvPr>
          <p:cNvSpPr txBox="1"/>
          <p:nvPr/>
        </p:nvSpPr>
        <p:spPr>
          <a:xfrm>
            <a:off x="8612877" y="2785829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854F709-8186-272D-99A3-F57F3BB196F6}"/>
              </a:ext>
            </a:extLst>
          </p:cNvPr>
          <p:cNvSpPr txBox="1"/>
          <p:nvPr/>
        </p:nvSpPr>
        <p:spPr>
          <a:xfrm>
            <a:off x="10263806" y="3022834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0C53109-9AE3-4C26-DD27-020538E5C27E}"/>
              </a:ext>
            </a:extLst>
          </p:cNvPr>
          <p:cNvSpPr txBox="1"/>
          <p:nvPr/>
        </p:nvSpPr>
        <p:spPr>
          <a:xfrm>
            <a:off x="8378277" y="3898729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A8BF2E9-1917-8178-CD20-D0C2ADC86599}"/>
              </a:ext>
            </a:extLst>
          </p:cNvPr>
          <p:cNvSpPr txBox="1"/>
          <p:nvPr/>
        </p:nvSpPr>
        <p:spPr>
          <a:xfrm>
            <a:off x="8982905" y="4272775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9768283-D911-AC83-FE14-967657CCCC64}"/>
              </a:ext>
            </a:extLst>
          </p:cNvPr>
          <p:cNvSpPr txBox="1"/>
          <p:nvPr/>
        </p:nvSpPr>
        <p:spPr>
          <a:xfrm>
            <a:off x="9818413" y="4658341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34F8A89-DA2A-6C1E-B425-A300F9CD0154}"/>
              </a:ext>
            </a:extLst>
          </p:cNvPr>
          <p:cNvSpPr txBox="1"/>
          <p:nvPr/>
        </p:nvSpPr>
        <p:spPr>
          <a:xfrm>
            <a:off x="10440849" y="4145574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78B79F8-325C-9EB5-4757-47CB697CD9A8}"/>
              </a:ext>
            </a:extLst>
          </p:cNvPr>
          <p:cNvSpPr txBox="1"/>
          <p:nvPr/>
        </p:nvSpPr>
        <p:spPr>
          <a:xfrm>
            <a:off x="7966492" y="5252566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6DF3D48-6FC0-DF4D-CDA2-6A32B45FC249}"/>
              </a:ext>
            </a:extLst>
          </p:cNvPr>
          <p:cNvSpPr txBox="1"/>
          <p:nvPr/>
        </p:nvSpPr>
        <p:spPr>
          <a:xfrm>
            <a:off x="10871755" y="4865385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CB60096-A2F4-8F11-10DF-341F0533FAC5}"/>
              </a:ext>
            </a:extLst>
          </p:cNvPr>
          <p:cNvSpPr txBox="1"/>
          <p:nvPr/>
        </p:nvSpPr>
        <p:spPr>
          <a:xfrm>
            <a:off x="11155844" y="3511675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J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84F5AC8-FDC3-1F36-8D4E-04D4092A9B00}"/>
              </a:ext>
            </a:extLst>
          </p:cNvPr>
          <p:cNvSpPr/>
          <p:nvPr/>
        </p:nvSpPr>
        <p:spPr>
          <a:xfrm>
            <a:off x="8225225" y="3439214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96484E-218F-847E-A252-F46E5B34D2F8}"/>
              </a:ext>
            </a:extLst>
          </p:cNvPr>
          <p:cNvSpPr txBox="1"/>
          <p:nvPr/>
        </p:nvSpPr>
        <p:spPr>
          <a:xfrm>
            <a:off x="7847330" y="3304893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J</a:t>
            </a:r>
          </a:p>
        </p:txBody>
      </p:sp>
    </p:spTree>
    <p:extLst>
      <p:ext uri="{BB962C8B-B14F-4D97-AF65-F5344CB8AC3E}">
        <p14:creationId xmlns:p14="http://schemas.microsoft.com/office/powerpoint/2010/main" val="2104437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4" grpId="0"/>
      <p:bldP spid="15" grpId="0"/>
      <p:bldP spid="16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/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5" grpId="0" animBg="1"/>
      <p:bldP spid="6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KD-Trees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896078"/>
                <a:ext cx="11525250" cy="1486485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KD-trees are constructed by binary partitioning </a:t>
                </a:r>
                <a:endParaRPr lang="en-US" sz="2400" dirty="0">
                  <a:latin typeface="+mn-lt"/>
                </a:endParaRPr>
              </a:p>
              <a:p>
                <a:r>
                  <a:rPr lang="en-US" b="1" dirty="0">
                    <a:latin typeface="+mn-lt"/>
                  </a:rPr>
                  <a:t>Partition</a:t>
                </a:r>
                <a:r>
                  <a:rPr lang="en-US" dirty="0">
                    <a:latin typeface="+mn-lt"/>
                  </a:rPr>
                  <a:t> the data by the value closest to the </a:t>
                </a:r>
                <a:r>
                  <a:rPr lang="en-US" b="1" dirty="0">
                    <a:latin typeface="+mn-lt"/>
                  </a:rPr>
                  <a:t>median</a:t>
                </a:r>
                <a:r>
                  <a:rPr lang="en-US" dirty="0">
                    <a:latin typeface="+mn-lt"/>
                  </a:rPr>
                  <a:t> of along the first axis,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</a:rPr>
                  <a:t> </a:t>
                </a:r>
              </a:p>
              <a:p>
                <a:r>
                  <a:rPr lang="en-US" dirty="0">
                    <a:latin typeface="+mn-lt"/>
                  </a:rPr>
                  <a:t>The first partition becomes the root of the tree  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896078"/>
                <a:ext cx="11525250" cy="1486485"/>
              </a:xfrm>
              <a:blipFill>
                <a:blip r:embed="rId3"/>
                <a:stretch>
                  <a:fillRect l="-952" t="-8197" b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B14A7D1F-54C3-B415-BE5C-71BD7253A906}"/>
              </a:ext>
            </a:extLst>
          </p:cNvPr>
          <p:cNvSpPr/>
          <p:nvPr/>
        </p:nvSpPr>
        <p:spPr>
          <a:xfrm>
            <a:off x="7364896" y="2527297"/>
            <a:ext cx="4427882" cy="388123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07FCA7A-4446-F826-CED2-EBC82CEB796E}"/>
              </a:ext>
            </a:extLst>
          </p:cNvPr>
          <p:cNvCxnSpPr/>
          <p:nvPr/>
        </p:nvCxnSpPr>
        <p:spPr>
          <a:xfrm>
            <a:off x="7349986" y="6405114"/>
            <a:ext cx="444776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CBC05C5-E0C5-2566-ECF3-6436D1EE3921}"/>
              </a:ext>
            </a:extLst>
          </p:cNvPr>
          <p:cNvCxnSpPr>
            <a:cxnSpLocks/>
          </p:cNvCxnSpPr>
          <p:nvPr/>
        </p:nvCxnSpPr>
        <p:spPr>
          <a:xfrm flipV="1">
            <a:off x="7349986" y="2479158"/>
            <a:ext cx="14910" cy="39259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E6D8E65-7922-0042-BB6B-75301931E555}"/>
                  </a:ext>
                </a:extLst>
              </p:cNvPr>
              <p:cNvSpPr txBox="1"/>
              <p:nvPr/>
            </p:nvSpPr>
            <p:spPr>
              <a:xfrm>
                <a:off x="11466030" y="6408527"/>
                <a:ext cx="3925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E6D8E65-7922-0042-BB6B-75301931E5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66030" y="6408527"/>
                <a:ext cx="39259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C79F702-D745-C7E9-77AF-0A4A3659C9B3}"/>
                  </a:ext>
                </a:extLst>
              </p:cNvPr>
              <p:cNvSpPr txBox="1"/>
              <p:nvPr/>
            </p:nvSpPr>
            <p:spPr>
              <a:xfrm>
                <a:off x="6957391" y="2509768"/>
                <a:ext cx="3925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C79F702-D745-C7E9-77AF-0A4A3659C9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7391" y="2509768"/>
                <a:ext cx="392595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Oval 15">
            <a:extLst>
              <a:ext uri="{FF2B5EF4-FFF2-40B4-BE49-F238E27FC236}">
                <a16:creationId xmlns:a16="http://schemas.microsoft.com/office/drawing/2014/main" id="{4882EE0D-D6C9-FC10-F5EC-BDC56DC294EE}"/>
              </a:ext>
            </a:extLst>
          </p:cNvPr>
          <p:cNvSpPr/>
          <p:nvPr/>
        </p:nvSpPr>
        <p:spPr>
          <a:xfrm>
            <a:off x="7856881" y="2879100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D63A256-B3B0-A451-4A25-FEB6135BE1BA}"/>
              </a:ext>
            </a:extLst>
          </p:cNvPr>
          <p:cNvSpPr/>
          <p:nvPr/>
        </p:nvSpPr>
        <p:spPr>
          <a:xfrm>
            <a:off x="10765733" y="4281623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BAB355B-EC32-114B-7136-B9C0571C7C92}"/>
              </a:ext>
            </a:extLst>
          </p:cNvPr>
          <p:cNvSpPr/>
          <p:nvPr/>
        </p:nvSpPr>
        <p:spPr>
          <a:xfrm>
            <a:off x="10590142" y="3150197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33D8D12-9799-0AF8-6DC0-D77BB283106C}"/>
              </a:ext>
            </a:extLst>
          </p:cNvPr>
          <p:cNvSpPr/>
          <p:nvPr/>
        </p:nvSpPr>
        <p:spPr>
          <a:xfrm>
            <a:off x="8702538" y="4051514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374E17F-B031-99CB-0726-F5BB9CB388A4}"/>
              </a:ext>
            </a:extLst>
          </p:cNvPr>
          <p:cNvSpPr/>
          <p:nvPr/>
        </p:nvSpPr>
        <p:spPr>
          <a:xfrm>
            <a:off x="11198086" y="5009001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BF1C086-76F7-15A5-405A-2B1C3535124A}"/>
              </a:ext>
            </a:extLst>
          </p:cNvPr>
          <p:cNvSpPr/>
          <p:nvPr/>
        </p:nvSpPr>
        <p:spPr>
          <a:xfrm>
            <a:off x="8990772" y="2920150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86A8FC5B-620D-A1BF-6BC4-873B76FAE647}"/>
              </a:ext>
            </a:extLst>
          </p:cNvPr>
          <p:cNvSpPr/>
          <p:nvPr/>
        </p:nvSpPr>
        <p:spPr>
          <a:xfrm>
            <a:off x="8298346" y="5396182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63E4CEA-3791-C106-5548-5F348370B2DB}"/>
              </a:ext>
            </a:extLst>
          </p:cNvPr>
          <p:cNvSpPr/>
          <p:nvPr/>
        </p:nvSpPr>
        <p:spPr>
          <a:xfrm>
            <a:off x="10189264" y="4769607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5833A7A-73B6-90E6-AA10-137E0647752D}"/>
              </a:ext>
            </a:extLst>
          </p:cNvPr>
          <p:cNvSpPr/>
          <p:nvPr/>
        </p:nvSpPr>
        <p:spPr>
          <a:xfrm>
            <a:off x="11451121" y="3632051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B792E8F-50BE-AFEF-FABC-107D4A4117D1}"/>
              </a:ext>
            </a:extLst>
          </p:cNvPr>
          <p:cNvSpPr/>
          <p:nvPr/>
        </p:nvSpPr>
        <p:spPr>
          <a:xfrm>
            <a:off x="9380881" y="4403100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C70E88D-9C2B-B5CC-A069-3E0307990DCD}"/>
              </a:ext>
            </a:extLst>
          </p:cNvPr>
          <p:cNvSpPr txBox="1"/>
          <p:nvPr/>
        </p:nvSpPr>
        <p:spPr>
          <a:xfrm>
            <a:off x="7492242" y="2694434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62E297-F486-36A1-62BF-8E11A23ECE19}"/>
              </a:ext>
            </a:extLst>
          </p:cNvPr>
          <p:cNvSpPr txBox="1"/>
          <p:nvPr/>
        </p:nvSpPr>
        <p:spPr>
          <a:xfrm>
            <a:off x="8612877" y="2785829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854F709-8186-272D-99A3-F57F3BB196F6}"/>
              </a:ext>
            </a:extLst>
          </p:cNvPr>
          <p:cNvSpPr txBox="1"/>
          <p:nvPr/>
        </p:nvSpPr>
        <p:spPr>
          <a:xfrm>
            <a:off x="10263806" y="3022834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0C53109-9AE3-4C26-DD27-020538E5C27E}"/>
              </a:ext>
            </a:extLst>
          </p:cNvPr>
          <p:cNvSpPr txBox="1"/>
          <p:nvPr/>
        </p:nvSpPr>
        <p:spPr>
          <a:xfrm>
            <a:off x="8378277" y="3898729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A8BF2E9-1917-8178-CD20-D0C2ADC86599}"/>
              </a:ext>
            </a:extLst>
          </p:cNvPr>
          <p:cNvSpPr txBox="1"/>
          <p:nvPr/>
        </p:nvSpPr>
        <p:spPr>
          <a:xfrm>
            <a:off x="8982905" y="4272775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9768283-D911-AC83-FE14-967657CCCC64}"/>
              </a:ext>
            </a:extLst>
          </p:cNvPr>
          <p:cNvSpPr txBox="1"/>
          <p:nvPr/>
        </p:nvSpPr>
        <p:spPr>
          <a:xfrm>
            <a:off x="9818413" y="4658341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34F8A89-DA2A-6C1E-B425-A300F9CD0154}"/>
              </a:ext>
            </a:extLst>
          </p:cNvPr>
          <p:cNvSpPr txBox="1"/>
          <p:nvPr/>
        </p:nvSpPr>
        <p:spPr>
          <a:xfrm>
            <a:off x="10440849" y="4145574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78B79F8-325C-9EB5-4757-47CB697CD9A8}"/>
              </a:ext>
            </a:extLst>
          </p:cNvPr>
          <p:cNvSpPr txBox="1"/>
          <p:nvPr/>
        </p:nvSpPr>
        <p:spPr>
          <a:xfrm>
            <a:off x="7966492" y="5252566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6DF3D48-6FC0-DF4D-CDA2-6A32B45FC249}"/>
              </a:ext>
            </a:extLst>
          </p:cNvPr>
          <p:cNvSpPr txBox="1"/>
          <p:nvPr/>
        </p:nvSpPr>
        <p:spPr>
          <a:xfrm>
            <a:off x="10871755" y="4865385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CB60096-A2F4-8F11-10DF-341F0533FAC5}"/>
              </a:ext>
            </a:extLst>
          </p:cNvPr>
          <p:cNvSpPr txBox="1"/>
          <p:nvPr/>
        </p:nvSpPr>
        <p:spPr>
          <a:xfrm>
            <a:off x="11155844" y="3511675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J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60AF411-0EBE-76B9-8C90-D8C188D8F8DA}"/>
              </a:ext>
            </a:extLst>
          </p:cNvPr>
          <p:cNvCxnSpPr>
            <a:cxnSpLocks/>
          </p:cNvCxnSpPr>
          <p:nvPr/>
        </p:nvCxnSpPr>
        <p:spPr>
          <a:xfrm flipH="1">
            <a:off x="9424436" y="2548279"/>
            <a:ext cx="955" cy="3873842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568DB51C-B154-2529-4607-53D06FB0F29A}"/>
              </a:ext>
            </a:extLst>
          </p:cNvPr>
          <p:cNvSpPr/>
          <p:nvPr/>
        </p:nvSpPr>
        <p:spPr>
          <a:xfrm>
            <a:off x="2766609" y="2581899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E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F068BDB-0051-C2B5-23CF-8435E84E8E3D}"/>
              </a:ext>
            </a:extLst>
          </p:cNvPr>
          <p:cNvSpPr/>
          <p:nvPr/>
        </p:nvSpPr>
        <p:spPr>
          <a:xfrm>
            <a:off x="8225225" y="3439214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A12B18-06D0-60D9-4841-B68E67A4FC03}"/>
              </a:ext>
            </a:extLst>
          </p:cNvPr>
          <p:cNvSpPr txBox="1"/>
          <p:nvPr/>
        </p:nvSpPr>
        <p:spPr>
          <a:xfrm>
            <a:off x="7847330" y="3304893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J</a:t>
            </a:r>
          </a:p>
        </p:txBody>
      </p:sp>
    </p:spTree>
    <p:extLst>
      <p:ext uri="{BB962C8B-B14F-4D97-AF65-F5344CB8AC3E}">
        <p14:creationId xmlns:p14="http://schemas.microsoft.com/office/powerpoint/2010/main" val="382995693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KD-Trees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896078"/>
                <a:ext cx="11525250" cy="1486485"/>
              </a:xfrm>
            </p:spPr>
            <p:txBody>
              <a:bodyPr>
                <a:normAutofit fontScale="85000" lnSpcReduction="10000"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KD-trees are constructed by binary partitioning </a:t>
                </a:r>
                <a:endParaRPr lang="en-US" sz="2400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There are nearly </a:t>
                </a:r>
                <a:r>
                  <a:rPr lang="en-US" b="1" dirty="0">
                    <a:latin typeface="+mn-lt"/>
                  </a:rPr>
                  <a:t>balanced</a:t>
                </a:r>
                <a:r>
                  <a:rPr lang="en-US" dirty="0">
                    <a:latin typeface="+mn-lt"/>
                  </a:rPr>
                  <a:t> numbers of observations on each side of the partition</a:t>
                </a:r>
              </a:p>
              <a:p>
                <a:r>
                  <a:rPr lang="en-US" dirty="0">
                    <a:latin typeface="+mn-lt"/>
                  </a:rPr>
                  <a:t>Next, along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</a:rPr>
                  <a:t> partition the left and right partitions by the values nearest the medians 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896078"/>
                <a:ext cx="11525250" cy="1486485"/>
              </a:xfrm>
              <a:blipFill>
                <a:blip r:embed="rId3"/>
                <a:stretch>
                  <a:fillRect l="-847" t="-77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B14A7D1F-54C3-B415-BE5C-71BD7253A906}"/>
              </a:ext>
            </a:extLst>
          </p:cNvPr>
          <p:cNvSpPr/>
          <p:nvPr/>
        </p:nvSpPr>
        <p:spPr>
          <a:xfrm>
            <a:off x="7364896" y="2527297"/>
            <a:ext cx="4427882" cy="388123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07FCA7A-4446-F826-CED2-EBC82CEB796E}"/>
              </a:ext>
            </a:extLst>
          </p:cNvPr>
          <p:cNvCxnSpPr/>
          <p:nvPr/>
        </p:nvCxnSpPr>
        <p:spPr>
          <a:xfrm>
            <a:off x="7349986" y="6405114"/>
            <a:ext cx="444776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CBC05C5-E0C5-2566-ECF3-6436D1EE3921}"/>
              </a:ext>
            </a:extLst>
          </p:cNvPr>
          <p:cNvCxnSpPr>
            <a:cxnSpLocks/>
          </p:cNvCxnSpPr>
          <p:nvPr/>
        </p:nvCxnSpPr>
        <p:spPr>
          <a:xfrm flipV="1">
            <a:off x="7349986" y="2479158"/>
            <a:ext cx="14910" cy="39259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E6D8E65-7922-0042-BB6B-75301931E555}"/>
                  </a:ext>
                </a:extLst>
              </p:cNvPr>
              <p:cNvSpPr txBox="1"/>
              <p:nvPr/>
            </p:nvSpPr>
            <p:spPr>
              <a:xfrm>
                <a:off x="11466030" y="6408527"/>
                <a:ext cx="3925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E6D8E65-7922-0042-BB6B-75301931E5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66030" y="6408527"/>
                <a:ext cx="39259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C79F702-D745-C7E9-77AF-0A4A3659C9B3}"/>
                  </a:ext>
                </a:extLst>
              </p:cNvPr>
              <p:cNvSpPr txBox="1"/>
              <p:nvPr/>
            </p:nvSpPr>
            <p:spPr>
              <a:xfrm>
                <a:off x="6957391" y="2509768"/>
                <a:ext cx="3925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C79F702-D745-C7E9-77AF-0A4A3659C9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7391" y="2509768"/>
                <a:ext cx="392595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Oval 15">
            <a:extLst>
              <a:ext uri="{FF2B5EF4-FFF2-40B4-BE49-F238E27FC236}">
                <a16:creationId xmlns:a16="http://schemas.microsoft.com/office/drawing/2014/main" id="{4882EE0D-D6C9-FC10-F5EC-BDC56DC294EE}"/>
              </a:ext>
            </a:extLst>
          </p:cNvPr>
          <p:cNvSpPr/>
          <p:nvPr/>
        </p:nvSpPr>
        <p:spPr>
          <a:xfrm>
            <a:off x="7856881" y="2879100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D63A256-B3B0-A451-4A25-FEB6135BE1BA}"/>
              </a:ext>
            </a:extLst>
          </p:cNvPr>
          <p:cNvSpPr/>
          <p:nvPr/>
        </p:nvSpPr>
        <p:spPr>
          <a:xfrm>
            <a:off x="10765733" y="4281623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BAB355B-EC32-114B-7136-B9C0571C7C92}"/>
              </a:ext>
            </a:extLst>
          </p:cNvPr>
          <p:cNvSpPr/>
          <p:nvPr/>
        </p:nvSpPr>
        <p:spPr>
          <a:xfrm>
            <a:off x="10590142" y="3150197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33D8D12-9799-0AF8-6DC0-D77BB283106C}"/>
              </a:ext>
            </a:extLst>
          </p:cNvPr>
          <p:cNvSpPr/>
          <p:nvPr/>
        </p:nvSpPr>
        <p:spPr>
          <a:xfrm>
            <a:off x="8702538" y="4051514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374E17F-B031-99CB-0726-F5BB9CB388A4}"/>
              </a:ext>
            </a:extLst>
          </p:cNvPr>
          <p:cNvSpPr/>
          <p:nvPr/>
        </p:nvSpPr>
        <p:spPr>
          <a:xfrm>
            <a:off x="11198086" y="5009001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BF1C086-76F7-15A5-405A-2B1C3535124A}"/>
              </a:ext>
            </a:extLst>
          </p:cNvPr>
          <p:cNvSpPr/>
          <p:nvPr/>
        </p:nvSpPr>
        <p:spPr>
          <a:xfrm>
            <a:off x="8990772" y="2920150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86A8FC5B-620D-A1BF-6BC4-873B76FAE647}"/>
              </a:ext>
            </a:extLst>
          </p:cNvPr>
          <p:cNvSpPr/>
          <p:nvPr/>
        </p:nvSpPr>
        <p:spPr>
          <a:xfrm>
            <a:off x="8298346" y="5396182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63E4CEA-3791-C106-5548-5F348370B2DB}"/>
              </a:ext>
            </a:extLst>
          </p:cNvPr>
          <p:cNvSpPr/>
          <p:nvPr/>
        </p:nvSpPr>
        <p:spPr>
          <a:xfrm>
            <a:off x="10189264" y="4769607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5833A7A-73B6-90E6-AA10-137E0647752D}"/>
              </a:ext>
            </a:extLst>
          </p:cNvPr>
          <p:cNvSpPr/>
          <p:nvPr/>
        </p:nvSpPr>
        <p:spPr>
          <a:xfrm>
            <a:off x="11451121" y="3632051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B792E8F-50BE-AFEF-FABC-107D4A4117D1}"/>
              </a:ext>
            </a:extLst>
          </p:cNvPr>
          <p:cNvSpPr/>
          <p:nvPr/>
        </p:nvSpPr>
        <p:spPr>
          <a:xfrm>
            <a:off x="9380881" y="4403100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C70E88D-9C2B-B5CC-A069-3E0307990DCD}"/>
              </a:ext>
            </a:extLst>
          </p:cNvPr>
          <p:cNvSpPr txBox="1"/>
          <p:nvPr/>
        </p:nvSpPr>
        <p:spPr>
          <a:xfrm>
            <a:off x="7492242" y="2694434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62E297-F486-36A1-62BF-8E11A23ECE19}"/>
              </a:ext>
            </a:extLst>
          </p:cNvPr>
          <p:cNvSpPr txBox="1"/>
          <p:nvPr/>
        </p:nvSpPr>
        <p:spPr>
          <a:xfrm>
            <a:off x="8612877" y="2785829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854F709-8186-272D-99A3-F57F3BB196F6}"/>
              </a:ext>
            </a:extLst>
          </p:cNvPr>
          <p:cNvSpPr txBox="1"/>
          <p:nvPr/>
        </p:nvSpPr>
        <p:spPr>
          <a:xfrm>
            <a:off x="10263806" y="3022834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0C53109-9AE3-4C26-DD27-020538E5C27E}"/>
              </a:ext>
            </a:extLst>
          </p:cNvPr>
          <p:cNvSpPr txBox="1"/>
          <p:nvPr/>
        </p:nvSpPr>
        <p:spPr>
          <a:xfrm>
            <a:off x="8408978" y="3760003"/>
            <a:ext cx="280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A8BF2E9-1917-8178-CD20-D0C2ADC86599}"/>
              </a:ext>
            </a:extLst>
          </p:cNvPr>
          <p:cNvSpPr txBox="1"/>
          <p:nvPr/>
        </p:nvSpPr>
        <p:spPr>
          <a:xfrm>
            <a:off x="8982905" y="4272775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9768283-D911-AC83-FE14-967657CCCC64}"/>
              </a:ext>
            </a:extLst>
          </p:cNvPr>
          <p:cNvSpPr txBox="1"/>
          <p:nvPr/>
        </p:nvSpPr>
        <p:spPr>
          <a:xfrm>
            <a:off x="9818413" y="4658341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34F8A89-DA2A-6C1E-B425-A300F9CD0154}"/>
              </a:ext>
            </a:extLst>
          </p:cNvPr>
          <p:cNvSpPr txBox="1"/>
          <p:nvPr/>
        </p:nvSpPr>
        <p:spPr>
          <a:xfrm>
            <a:off x="10459314" y="4244087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78B79F8-325C-9EB5-4757-47CB697CD9A8}"/>
              </a:ext>
            </a:extLst>
          </p:cNvPr>
          <p:cNvSpPr txBox="1"/>
          <p:nvPr/>
        </p:nvSpPr>
        <p:spPr>
          <a:xfrm>
            <a:off x="7966492" y="5252566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6DF3D48-6FC0-DF4D-CDA2-6A32B45FC249}"/>
              </a:ext>
            </a:extLst>
          </p:cNvPr>
          <p:cNvSpPr txBox="1"/>
          <p:nvPr/>
        </p:nvSpPr>
        <p:spPr>
          <a:xfrm>
            <a:off x="10871755" y="4865385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CB60096-A2F4-8F11-10DF-341F0533FAC5}"/>
              </a:ext>
            </a:extLst>
          </p:cNvPr>
          <p:cNvSpPr txBox="1"/>
          <p:nvPr/>
        </p:nvSpPr>
        <p:spPr>
          <a:xfrm>
            <a:off x="11155844" y="3511675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J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60AF411-0EBE-76B9-8C90-D8C188D8F8DA}"/>
              </a:ext>
            </a:extLst>
          </p:cNvPr>
          <p:cNvCxnSpPr>
            <a:cxnSpLocks/>
          </p:cNvCxnSpPr>
          <p:nvPr/>
        </p:nvCxnSpPr>
        <p:spPr>
          <a:xfrm flipH="1">
            <a:off x="9424436" y="2548279"/>
            <a:ext cx="955" cy="3873842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568DB51C-B154-2529-4607-53D06FB0F29A}"/>
              </a:ext>
            </a:extLst>
          </p:cNvPr>
          <p:cNvSpPr/>
          <p:nvPr/>
        </p:nvSpPr>
        <p:spPr>
          <a:xfrm>
            <a:off x="2766609" y="2581899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4B7EC58-2157-B3D7-5A45-4D2086343167}"/>
              </a:ext>
            </a:extLst>
          </p:cNvPr>
          <p:cNvCxnSpPr>
            <a:cxnSpLocks/>
          </p:cNvCxnSpPr>
          <p:nvPr/>
        </p:nvCxnSpPr>
        <p:spPr>
          <a:xfrm>
            <a:off x="7364896" y="4092564"/>
            <a:ext cx="2090527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101E55C-DEF2-CD3F-8931-43CBE1B88947}"/>
              </a:ext>
            </a:extLst>
          </p:cNvPr>
          <p:cNvCxnSpPr>
            <a:cxnSpLocks/>
          </p:cNvCxnSpPr>
          <p:nvPr/>
        </p:nvCxnSpPr>
        <p:spPr>
          <a:xfrm>
            <a:off x="9455423" y="4322673"/>
            <a:ext cx="2368342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3AFE30CE-0CAE-3B11-3A32-0B7242BF2BCA}"/>
              </a:ext>
            </a:extLst>
          </p:cNvPr>
          <p:cNvSpPr/>
          <p:nvPr/>
        </p:nvSpPr>
        <p:spPr>
          <a:xfrm>
            <a:off x="1746848" y="3153784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029F85CB-6357-7B43-3130-C07B364FBCDB}"/>
              </a:ext>
            </a:extLst>
          </p:cNvPr>
          <p:cNvSpPr/>
          <p:nvPr/>
        </p:nvSpPr>
        <p:spPr>
          <a:xfrm>
            <a:off x="3713984" y="3150197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G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F456244-7ABE-5C12-903F-8FA0752105EC}"/>
              </a:ext>
            </a:extLst>
          </p:cNvPr>
          <p:cNvCxnSpPr>
            <a:stCxn id="9" idx="3"/>
            <a:endCxn id="42" idx="7"/>
          </p:cNvCxnSpPr>
          <p:nvPr/>
        </p:nvCxnSpPr>
        <p:spPr>
          <a:xfrm flipH="1">
            <a:off x="2244192" y="2862206"/>
            <a:ext cx="607748" cy="3396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F1D0FB67-6220-3AE6-FED2-879E4C650761}"/>
              </a:ext>
            </a:extLst>
          </p:cNvPr>
          <p:cNvCxnSpPr>
            <a:cxnSpLocks/>
            <a:stCxn id="9" idx="5"/>
            <a:endCxn id="43" idx="1"/>
          </p:cNvCxnSpPr>
          <p:nvPr/>
        </p:nvCxnSpPr>
        <p:spPr>
          <a:xfrm>
            <a:off x="3263953" y="2862206"/>
            <a:ext cx="535362" cy="33608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>
            <a:extLst>
              <a:ext uri="{FF2B5EF4-FFF2-40B4-BE49-F238E27FC236}">
                <a16:creationId xmlns:a16="http://schemas.microsoft.com/office/drawing/2014/main" id="{A58A6F72-76FE-660E-DC28-3EC4E3413D28}"/>
              </a:ext>
            </a:extLst>
          </p:cNvPr>
          <p:cNvSpPr/>
          <p:nvPr/>
        </p:nvSpPr>
        <p:spPr>
          <a:xfrm>
            <a:off x="8225225" y="3439214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AFE03C2-DE60-CCFB-A77F-BEC30E9155CF}"/>
              </a:ext>
            </a:extLst>
          </p:cNvPr>
          <p:cNvSpPr txBox="1"/>
          <p:nvPr/>
        </p:nvSpPr>
        <p:spPr>
          <a:xfrm>
            <a:off x="7847330" y="3304893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J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1DC7D1A8-C021-4F2B-E7F1-0E198CDAFF57}"/>
              </a:ext>
            </a:extLst>
          </p:cNvPr>
          <p:cNvSpPr/>
          <p:nvPr/>
        </p:nvSpPr>
        <p:spPr>
          <a:xfrm>
            <a:off x="10418837" y="5513097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610B140-6A25-B62E-C7F6-5F3785D9D871}"/>
              </a:ext>
            </a:extLst>
          </p:cNvPr>
          <p:cNvSpPr txBox="1"/>
          <p:nvPr/>
        </p:nvSpPr>
        <p:spPr>
          <a:xfrm>
            <a:off x="10040942" y="5378776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="1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C816848-C40C-25C8-78AF-7452AC0ABB9D}"/>
              </a:ext>
            </a:extLst>
          </p:cNvPr>
          <p:cNvSpPr txBox="1"/>
          <p:nvPr/>
        </p:nvSpPr>
        <p:spPr>
          <a:xfrm>
            <a:off x="10112797" y="5385573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K</a:t>
            </a:r>
          </a:p>
        </p:txBody>
      </p:sp>
    </p:spTree>
    <p:extLst>
      <p:ext uri="{BB962C8B-B14F-4D97-AF65-F5344CB8AC3E}">
        <p14:creationId xmlns:p14="http://schemas.microsoft.com/office/powerpoint/2010/main" val="51148258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KD-Trees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896078"/>
                <a:ext cx="11525250" cy="1486485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KD-trees are constructed by binary partitioning </a:t>
                </a:r>
                <a:endParaRPr lang="en-US" sz="2400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Continue to partition, round robin back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</a:rPr>
                  <a:t>   </a:t>
                </a:r>
              </a:p>
              <a:p>
                <a:r>
                  <a:rPr lang="en-US" dirty="0">
                    <a:latin typeface="+mn-lt"/>
                  </a:rPr>
                  <a:t>Single node is a leaf of the tree    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896078"/>
                <a:ext cx="11525250" cy="1486485"/>
              </a:xfrm>
              <a:blipFill>
                <a:blip r:embed="rId3"/>
                <a:stretch>
                  <a:fillRect l="-1111" t="-9426" b="-110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B14A7D1F-54C3-B415-BE5C-71BD7253A906}"/>
              </a:ext>
            </a:extLst>
          </p:cNvPr>
          <p:cNvSpPr/>
          <p:nvPr/>
        </p:nvSpPr>
        <p:spPr>
          <a:xfrm>
            <a:off x="7364896" y="2527297"/>
            <a:ext cx="4427882" cy="388123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07FCA7A-4446-F826-CED2-EBC82CEB796E}"/>
              </a:ext>
            </a:extLst>
          </p:cNvPr>
          <p:cNvCxnSpPr/>
          <p:nvPr/>
        </p:nvCxnSpPr>
        <p:spPr>
          <a:xfrm>
            <a:off x="7349986" y="6405114"/>
            <a:ext cx="444776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CBC05C5-E0C5-2566-ECF3-6436D1EE3921}"/>
              </a:ext>
            </a:extLst>
          </p:cNvPr>
          <p:cNvCxnSpPr>
            <a:cxnSpLocks/>
          </p:cNvCxnSpPr>
          <p:nvPr/>
        </p:nvCxnSpPr>
        <p:spPr>
          <a:xfrm flipV="1">
            <a:off x="7349986" y="2479158"/>
            <a:ext cx="14910" cy="39259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E6D8E65-7922-0042-BB6B-75301931E555}"/>
                  </a:ext>
                </a:extLst>
              </p:cNvPr>
              <p:cNvSpPr txBox="1"/>
              <p:nvPr/>
            </p:nvSpPr>
            <p:spPr>
              <a:xfrm>
                <a:off x="11466030" y="6408527"/>
                <a:ext cx="3925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E6D8E65-7922-0042-BB6B-75301931E5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66030" y="6408527"/>
                <a:ext cx="39259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C79F702-D745-C7E9-77AF-0A4A3659C9B3}"/>
                  </a:ext>
                </a:extLst>
              </p:cNvPr>
              <p:cNvSpPr txBox="1"/>
              <p:nvPr/>
            </p:nvSpPr>
            <p:spPr>
              <a:xfrm>
                <a:off x="6957391" y="2509768"/>
                <a:ext cx="3925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C79F702-D745-C7E9-77AF-0A4A3659C9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7391" y="2509768"/>
                <a:ext cx="392595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Oval 15">
            <a:extLst>
              <a:ext uri="{FF2B5EF4-FFF2-40B4-BE49-F238E27FC236}">
                <a16:creationId xmlns:a16="http://schemas.microsoft.com/office/drawing/2014/main" id="{4882EE0D-D6C9-FC10-F5EC-BDC56DC294EE}"/>
              </a:ext>
            </a:extLst>
          </p:cNvPr>
          <p:cNvSpPr/>
          <p:nvPr/>
        </p:nvSpPr>
        <p:spPr>
          <a:xfrm>
            <a:off x="7856881" y="2879100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D63A256-B3B0-A451-4A25-FEB6135BE1BA}"/>
              </a:ext>
            </a:extLst>
          </p:cNvPr>
          <p:cNvSpPr/>
          <p:nvPr/>
        </p:nvSpPr>
        <p:spPr>
          <a:xfrm>
            <a:off x="10765733" y="4281623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BAB355B-EC32-114B-7136-B9C0571C7C92}"/>
              </a:ext>
            </a:extLst>
          </p:cNvPr>
          <p:cNvSpPr/>
          <p:nvPr/>
        </p:nvSpPr>
        <p:spPr>
          <a:xfrm>
            <a:off x="10590142" y="3150197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33D8D12-9799-0AF8-6DC0-D77BB283106C}"/>
              </a:ext>
            </a:extLst>
          </p:cNvPr>
          <p:cNvSpPr/>
          <p:nvPr/>
        </p:nvSpPr>
        <p:spPr>
          <a:xfrm>
            <a:off x="8702538" y="4051514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374E17F-B031-99CB-0726-F5BB9CB388A4}"/>
              </a:ext>
            </a:extLst>
          </p:cNvPr>
          <p:cNvSpPr/>
          <p:nvPr/>
        </p:nvSpPr>
        <p:spPr>
          <a:xfrm>
            <a:off x="11198086" y="5009001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BF1C086-76F7-15A5-405A-2B1C3535124A}"/>
              </a:ext>
            </a:extLst>
          </p:cNvPr>
          <p:cNvSpPr/>
          <p:nvPr/>
        </p:nvSpPr>
        <p:spPr>
          <a:xfrm>
            <a:off x="8990772" y="2920150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86A8FC5B-620D-A1BF-6BC4-873B76FAE647}"/>
              </a:ext>
            </a:extLst>
          </p:cNvPr>
          <p:cNvSpPr/>
          <p:nvPr/>
        </p:nvSpPr>
        <p:spPr>
          <a:xfrm>
            <a:off x="8298346" y="5396182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63E4CEA-3791-C106-5548-5F348370B2DB}"/>
              </a:ext>
            </a:extLst>
          </p:cNvPr>
          <p:cNvSpPr/>
          <p:nvPr/>
        </p:nvSpPr>
        <p:spPr>
          <a:xfrm>
            <a:off x="10189264" y="4769607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5833A7A-73B6-90E6-AA10-137E0647752D}"/>
              </a:ext>
            </a:extLst>
          </p:cNvPr>
          <p:cNvSpPr/>
          <p:nvPr/>
        </p:nvSpPr>
        <p:spPr>
          <a:xfrm>
            <a:off x="11451121" y="3632051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B792E8F-50BE-AFEF-FABC-107D4A4117D1}"/>
              </a:ext>
            </a:extLst>
          </p:cNvPr>
          <p:cNvSpPr/>
          <p:nvPr/>
        </p:nvSpPr>
        <p:spPr>
          <a:xfrm>
            <a:off x="9380881" y="4403100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C70E88D-9C2B-B5CC-A069-3E0307990DCD}"/>
              </a:ext>
            </a:extLst>
          </p:cNvPr>
          <p:cNvSpPr txBox="1"/>
          <p:nvPr/>
        </p:nvSpPr>
        <p:spPr>
          <a:xfrm>
            <a:off x="7492242" y="2694434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62E297-F486-36A1-62BF-8E11A23ECE19}"/>
              </a:ext>
            </a:extLst>
          </p:cNvPr>
          <p:cNvSpPr txBox="1"/>
          <p:nvPr/>
        </p:nvSpPr>
        <p:spPr>
          <a:xfrm>
            <a:off x="8612877" y="2785829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854F709-8186-272D-99A3-F57F3BB196F6}"/>
              </a:ext>
            </a:extLst>
          </p:cNvPr>
          <p:cNvSpPr txBox="1"/>
          <p:nvPr/>
        </p:nvSpPr>
        <p:spPr>
          <a:xfrm>
            <a:off x="10263806" y="3022834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0C53109-9AE3-4C26-DD27-020538E5C27E}"/>
              </a:ext>
            </a:extLst>
          </p:cNvPr>
          <p:cNvSpPr txBox="1"/>
          <p:nvPr/>
        </p:nvSpPr>
        <p:spPr>
          <a:xfrm>
            <a:off x="8408978" y="3760003"/>
            <a:ext cx="280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A8BF2E9-1917-8178-CD20-D0C2ADC86599}"/>
              </a:ext>
            </a:extLst>
          </p:cNvPr>
          <p:cNvSpPr txBox="1"/>
          <p:nvPr/>
        </p:nvSpPr>
        <p:spPr>
          <a:xfrm>
            <a:off x="8982905" y="4272775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9768283-D911-AC83-FE14-967657CCCC64}"/>
              </a:ext>
            </a:extLst>
          </p:cNvPr>
          <p:cNvSpPr txBox="1"/>
          <p:nvPr/>
        </p:nvSpPr>
        <p:spPr>
          <a:xfrm>
            <a:off x="9818413" y="4658341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34F8A89-DA2A-6C1E-B425-A300F9CD0154}"/>
              </a:ext>
            </a:extLst>
          </p:cNvPr>
          <p:cNvSpPr txBox="1"/>
          <p:nvPr/>
        </p:nvSpPr>
        <p:spPr>
          <a:xfrm>
            <a:off x="10459314" y="4244087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78B79F8-325C-9EB5-4757-47CB697CD9A8}"/>
              </a:ext>
            </a:extLst>
          </p:cNvPr>
          <p:cNvSpPr txBox="1"/>
          <p:nvPr/>
        </p:nvSpPr>
        <p:spPr>
          <a:xfrm>
            <a:off x="7966492" y="5252566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6DF3D48-6FC0-DF4D-CDA2-6A32B45FC249}"/>
              </a:ext>
            </a:extLst>
          </p:cNvPr>
          <p:cNvSpPr txBox="1"/>
          <p:nvPr/>
        </p:nvSpPr>
        <p:spPr>
          <a:xfrm>
            <a:off x="10871755" y="4865385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CB60096-A2F4-8F11-10DF-341F0533FAC5}"/>
              </a:ext>
            </a:extLst>
          </p:cNvPr>
          <p:cNvSpPr txBox="1"/>
          <p:nvPr/>
        </p:nvSpPr>
        <p:spPr>
          <a:xfrm>
            <a:off x="11155844" y="3511675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J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60AF411-0EBE-76B9-8C90-D8C188D8F8DA}"/>
              </a:ext>
            </a:extLst>
          </p:cNvPr>
          <p:cNvCxnSpPr>
            <a:cxnSpLocks/>
          </p:cNvCxnSpPr>
          <p:nvPr/>
        </p:nvCxnSpPr>
        <p:spPr>
          <a:xfrm flipH="1">
            <a:off x="9424436" y="2548279"/>
            <a:ext cx="955" cy="3873842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568DB51C-B154-2529-4607-53D06FB0F29A}"/>
              </a:ext>
            </a:extLst>
          </p:cNvPr>
          <p:cNvSpPr/>
          <p:nvPr/>
        </p:nvSpPr>
        <p:spPr>
          <a:xfrm>
            <a:off x="2766609" y="2581899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4B7EC58-2157-B3D7-5A45-4D2086343167}"/>
              </a:ext>
            </a:extLst>
          </p:cNvPr>
          <p:cNvCxnSpPr>
            <a:cxnSpLocks/>
          </p:cNvCxnSpPr>
          <p:nvPr/>
        </p:nvCxnSpPr>
        <p:spPr>
          <a:xfrm>
            <a:off x="7364896" y="4092564"/>
            <a:ext cx="2090527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101E55C-DEF2-CD3F-8931-43CBE1B88947}"/>
              </a:ext>
            </a:extLst>
          </p:cNvPr>
          <p:cNvCxnSpPr>
            <a:cxnSpLocks/>
          </p:cNvCxnSpPr>
          <p:nvPr/>
        </p:nvCxnSpPr>
        <p:spPr>
          <a:xfrm>
            <a:off x="9455423" y="4322673"/>
            <a:ext cx="2368342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3AFE30CE-0CAE-3B11-3A32-0B7242BF2BCA}"/>
              </a:ext>
            </a:extLst>
          </p:cNvPr>
          <p:cNvSpPr/>
          <p:nvPr/>
        </p:nvSpPr>
        <p:spPr>
          <a:xfrm>
            <a:off x="1746848" y="3153784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029F85CB-6357-7B43-3130-C07B364FBCDB}"/>
              </a:ext>
            </a:extLst>
          </p:cNvPr>
          <p:cNvSpPr/>
          <p:nvPr/>
        </p:nvSpPr>
        <p:spPr>
          <a:xfrm>
            <a:off x="3713984" y="3150197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G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F456244-7ABE-5C12-903F-8FA0752105EC}"/>
              </a:ext>
            </a:extLst>
          </p:cNvPr>
          <p:cNvCxnSpPr>
            <a:stCxn id="9" idx="3"/>
            <a:endCxn id="42" idx="7"/>
          </p:cNvCxnSpPr>
          <p:nvPr/>
        </p:nvCxnSpPr>
        <p:spPr>
          <a:xfrm flipH="1">
            <a:off x="2244192" y="2862206"/>
            <a:ext cx="607748" cy="3396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F1D0FB67-6220-3AE6-FED2-879E4C650761}"/>
              </a:ext>
            </a:extLst>
          </p:cNvPr>
          <p:cNvCxnSpPr>
            <a:cxnSpLocks/>
            <a:stCxn id="9" idx="5"/>
            <a:endCxn id="43" idx="1"/>
          </p:cNvCxnSpPr>
          <p:nvPr/>
        </p:nvCxnSpPr>
        <p:spPr>
          <a:xfrm>
            <a:off x="3263953" y="2862206"/>
            <a:ext cx="535362" cy="33608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>
            <a:extLst>
              <a:ext uri="{FF2B5EF4-FFF2-40B4-BE49-F238E27FC236}">
                <a16:creationId xmlns:a16="http://schemas.microsoft.com/office/drawing/2014/main" id="{A58A6F72-76FE-660E-DC28-3EC4E3413D28}"/>
              </a:ext>
            </a:extLst>
          </p:cNvPr>
          <p:cNvSpPr/>
          <p:nvPr/>
        </p:nvSpPr>
        <p:spPr>
          <a:xfrm>
            <a:off x="8225225" y="3439214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AFE03C2-DE60-CCFB-A77F-BEC30E9155CF}"/>
              </a:ext>
            </a:extLst>
          </p:cNvPr>
          <p:cNvSpPr txBox="1"/>
          <p:nvPr/>
        </p:nvSpPr>
        <p:spPr>
          <a:xfrm>
            <a:off x="7847330" y="3304893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J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1DC7D1A8-C021-4F2B-E7F1-0E198CDAFF57}"/>
              </a:ext>
            </a:extLst>
          </p:cNvPr>
          <p:cNvSpPr/>
          <p:nvPr/>
        </p:nvSpPr>
        <p:spPr>
          <a:xfrm>
            <a:off x="10418837" y="5513097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610B140-6A25-B62E-C7F6-5F3785D9D871}"/>
              </a:ext>
            </a:extLst>
          </p:cNvPr>
          <p:cNvSpPr txBox="1"/>
          <p:nvPr/>
        </p:nvSpPr>
        <p:spPr>
          <a:xfrm>
            <a:off x="10040942" y="5378776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="1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C816848-C40C-25C8-78AF-7452AC0ABB9D}"/>
              </a:ext>
            </a:extLst>
          </p:cNvPr>
          <p:cNvSpPr txBox="1"/>
          <p:nvPr/>
        </p:nvSpPr>
        <p:spPr>
          <a:xfrm>
            <a:off x="10112797" y="5385573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K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351E78B-B0C0-3D4B-06B3-811BFFE66575}"/>
              </a:ext>
            </a:extLst>
          </p:cNvPr>
          <p:cNvCxnSpPr>
            <a:cxnSpLocks/>
          </p:cNvCxnSpPr>
          <p:nvPr/>
        </p:nvCxnSpPr>
        <p:spPr>
          <a:xfrm>
            <a:off x="8255761" y="2523885"/>
            <a:ext cx="21262" cy="1591931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AD9637D-3F3A-3487-9AD1-4C3C07B53FC2}"/>
              </a:ext>
            </a:extLst>
          </p:cNvPr>
          <p:cNvCxnSpPr>
            <a:cxnSpLocks/>
          </p:cNvCxnSpPr>
          <p:nvPr/>
        </p:nvCxnSpPr>
        <p:spPr>
          <a:xfrm>
            <a:off x="10620788" y="2513703"/>
            <a:ext cx="0" cy="1803809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8672FF9-DA7F-F779-E35D-7E12ED930755}"/>
              </a:ext>
            </a:extLst>
          </p:cNvPr>
          <p:cNvCxnSpPr>
            <a:cxnSpLocks/>
          </p:cNvCxnSpPr>
          <p:nvPr/>
        </p:nvCxnSpPr>
        <p:spPr>
          <a:xfrm>
            <a:off x="10418837" y="4317512"/>
            <a:ext cx="33885" cy="2087602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D887B628-0321-59C6-FF0F-4FD84385164B}"/>
              </a:ext>
            </a:extLst>
          </p:cNvPr>
          <p:cNvSpPr/>
          <p:nvPr/>
        </p:nvSpPr>
        <p:spPr>
          <a:xfrm>
            <a:off x="2298407" y="3808898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H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AD751162-0736-2CC0-FA92-F0B576CD3F47}"/>
              </a:ext>
            </a:extLst>
          </p:cNvPr>
          <p:cNvSpPr/>
          <p:nvPr/>
        </p:nvSpPr>
        <p:spPr>
          <a:xfrm>
            <a:off x="1103010" y="3787416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J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8D40D201-84DB-69EB-27B9-A3C0DF23E570}"/>
              </a:ext>
            </a:extLst>
          </p:cNvPr>
          <p:cNvSpPr/>
          <p:nvPr/>
        </p:nvSpPr>
        <p:spPr>
          <a:xfrm>
            <a:off x="4226498" y="3809845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K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B8089832-E650-C1BE-B24D-9A9D1B4CD49D}"/>
              </a:ext>
            </a:extLst>
          </p:cNvPr>
          <p:cNvSpPr/>
          <p:nvPr/>
        </p:nvSpPr>
        <p:spPr>
          <a:xfrm>
            <a:off x="3240027" y="3808898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C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CA9BFA00-8F8A-EFCC-877D-FFA57C9D6AF0}"/>
              </a:ext>
            </a:extLst>
          </p:cNvPr>
          <p:cNvCxnSpPr>
            <a:cxnSpLocks/>
            <a:stCxn id="42" idx="3"/>
            <a:endCxn id="48" idx="0"/>
          </p:cNvCxnSpPr>
          <p:nvPr/>
        </p:nvCxnSpPr>
        <p:spPr>
          <a:xfrm flipH="1">
            <a:off x="1394348" y="3434091"/>
            <a:ext cx="437831" cy="35332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9D5B92AF-F028-8587-40F2-21F749066028}"/>
              </a:ext>
            </a:extLst>
          </p:cNvPr>
          <p:cNvCxnSpPr>
            <a:cxnSpLocks/>
            <a:stCxn id="42" idx="5"/>
            <a:endCxn id="47" idx="0"/>
          </p:cNvCxnSpPr>
          <p:nvPr/>
        </p:nvCxnSpPr>
        <p:spPr>
          <a:xfrm>
            <a:off x="2244192" y="3434091"/>
            <a:ext cx="345553" cy="37480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80065C14-9537-91C2-B011-4A131A2A942D}"/>
              </a:ext>
            </a:extLst>
          </p:cNvPr>
          <p:cNvCxnSpPr>
            <a:cxnSpLocks/>
            <a:stCxn id="43" idx="3"/>
            <a:endCxn id="55" idx="0"/>
          </p:cNvCxnSpPr>
          <p:nvPr/>
        </p:nvCxnSpPr>
        <p:spPr>
          <a:xfrm flipH="1">
            <a:off x="3531365" y="3430504"/>
            <a:ext cx="267950" cy="37839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06E973BD-6A1F-A166-BA2F-81B0A28A84E0}"/>
              </a:ext>
            </a:extLst>
          </p:cNvPr>
          <p:cNvCxnSpPr>
            <a:cxnSpLocks/>
            <a:stCxn id="43" idx="5"/>
            <a:endCxn id="54" idx="0"/>
          </p:cNvCxnSpPr>
          <p:nvPr/>
        </p:nvCxnSpPr>
        <p:spPr>
          <a:xfrm>
            <a:off x="4211328" y="3430504"/>
            <a:ext cx="306508" cy="37934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174664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KD-Trees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33375" y="896078"/>
            <a:ext cx="11525250" cy="148648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KD-trees are constructed by binary partitioning </a:t>
            </a:r>
            <a:endParaRPr lang="en-US" sz="2400" dirty="0">
              <a:latin typeface="+mn-lt"/>
            </a:endParaRPr>
          </a:p>
          <a:p>
            <a:r>
              <a:rPr lang="en-US" dirty="0">
                <a:latin typeface="+mn-lt"/>
              </a:rPr>
              <a:t>Now there are only leaves to add to the tree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14A7D1F-54C3-B415-BE5C-71BD7253A906}"/>
              </a:ext>
            </a:extLst>
          </p:cNvPr>
          <p:cNvSpPr/>
          <p:nvPr/>
        </p:nvSpPr>
        <p:spPr>
          <a:xfrm>
            <a:off x="7364896" y="2527297"/>
            <a:ext cx="4427882" cy="388123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07FCA7A-4446-F826-CED2-EBC82CEB796E}"/>
              </a:ext>
            </a:extLst>
          </p:cNvPr>
          <p:cNvCxnSpPr/>
          <p:nvPr/>
        </p:nvCxnSpPr>
        <p:spPr>
          <a:xfrm>
            <a:off x="7349986" y="6405114"/>
            <a:ext cx="444776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CBC05C5-E0C5-2566-ECF3-6436D1EE3921}"/>
              </a:ext>
            </a:extLst>
          </p:cNvPr>
          <p:cNvCxnSpPr>
            <a:cxnSpLocks/>
          </p:cNvCxnSpPr>
          <p:nvPr/>
        </p:nvCxnSpPr>
        <p:spPr>
          <a:xfrm flipV="1">
            <a:off x="7349986" y="2479158"/>
            <a:ext cx="14910" cy="39259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E6D8E65-7922-0042-BB6B-75301931E555}"/>
                  </a:ext>
                </a:extLst>
              </p:cNvPr>
              <p:cNvSpPr txBox="1"/>
              <p:nvPr/>
            </p:nvSpPr>
            <p:spPr>
              <a:xfrm>
                <a:off x="11466030" y="6408527"/>
                <a:ext cx="3925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E6D8E65-7922-0042-BB6B-75301931E5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66030" y="6408527"/>
                <a:ext cx="392595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C79F702-D745-C7E9-77AF-0A4A3659C9B3}"/>
                  </a:ext>
                </a:extLst>
              </p:cNvPr>
              <p:cNvSpPr txBox="1"/>
              <p:nvPr/>
            </p:nvSpPr>
            <p:spPr>
              <a:xfrm>
                <a:off x="6957391" y="2509768"/>
                <a:ext cx="3925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C79F702-D745-C7E9-77AF-0A4A3659C9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7391" y="2509768"/>
                <a:ext cx="39259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Oval 15">
            <a:extLst>
              <a:ext uri="{FF2B5EF4-FFF2-40B4-BE49-F238E27FC236}">
                <a16:creationId xmlns:a16="http://schemas.microsoft.com/office/drawing/2014/main" id="{4882EE0D-D6C9-FC10-F5EC-BDC56DC294EE}"/>
              </a:ext>
            </a:extLst>
          </p:cNvPr>
          <p:cNvSpPr/>
          <p:nvPr/>
        </p:nvSpPr>
        <p:spPr>
          <a:xfrm>
            <a:off x="7856881" y="2879100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D63A256-B3B0-A451-4A25-FEB6135BE1BA}"/>
              </a:ext>
            </a:extLst>
          </p:cNvPr>
          <p:cNvSpPr/>
          <p:nvPr/>
        </p:nvSpPr>
        <p:spPr>
          <a:xfrm>
            <a:off x="10765733" y="4281623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BAB355B-EC32-114B-7136-B9C0571C7C92}"/>
              </a:ext>
            </a:extLst>
          </p:cNvPr>
          <p:cNvSpPr/>
          <p:nvPr/>
        </p:nvSpPr>
        <p:spPr>
          <a:xfrm>
            <a:off x="10590142" y="3150197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33D8D12-9799-0AF8-6DC0-D77BB283106C}"/>
              </a:ext>
            </a:extLst>
          </p:cNvPr>
          <p:cNvSpPr/>
          <p:nvPr/>
        </p:nvSpPr>
        <p:spPr>
          <a:xfrm>
            <a:off x="8702538" y="4051514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374E17F-B031-99CB-0726-F5BB9CB388A4}"/>
              </a:ext>
            </a:extLst>
          </p:cNvPr>
          <p:cNvSpPr/>
          <p:nvPr/>
        </p:nvSpPr>
        <p:spPr>
          <a:xfrm>
            <a:off x="11198086" y="5009001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BF1C086-76F7-15A5-405A-2B1C3535124A}"/>
              </a:ext>
            </a:extLst>
          </p:cNvPr>
          <p:cNvSpPr/>
          <p:nvPr/>
        </p:nvSpPr>
        <p:spPr>
          <a:xfrm>
            <a:off x="8990772" y="2920150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86A8FC5B-620D-A1BF-6BC4-873B76FAE647}"/>
              </a:ext>
            </a:extLst>
          </p:cNvPr>
          <p:cNvSpPr/>
          <p:nvPr/>
        </p:nvSpPr>
        <p:spPr>
          <a:xfrm>
            <a:off x="8298346" y="5396182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63E4CEA-3791-C106-5548-5F348370B2DB}"/>
              </a:ext>
            </a:extLst>
          </p:cNvPr>
          <p:cNvSpPr/>
          <p:nvPr/>
        </p:nvSpPr>
        <p:spPr>
          <a:xfrm>
            <a:off x="10189264" y="4769607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5833A7A-73B6-90E6-AA10-137E0647752D}"/>
              </a:ext>
            </a:extLst>
          </p:cNvPr>
          <p:cNvSpPr/>
          <p:nvPr/>
        </p:nvSpPr>
        <p:spPr>
          <a:xfrm>
            <a:off x="11451121" y="3632051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B792E8F-50BE-AFEF-FABC-107D4A4117D1}"/>
              </a:ext>
            </a:extLst>
          </p:cNvPr>
          <p:cNvSpPr/>
          <p:nvPr/>
        </p:nvSpPr>
        <p:spPr>
          <a:xfrm>
            <a:off x="9380881" y="4403100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C70E88D-9C2B-B5CC-A069-3E0307990DCD}"/>
              </a:ext>
            </a:extLst>
          </p:cNvPr>
          <p:cNvSpPr txBox="1"/>
          <p:nvPr/>
        </p:nvSpPr>
        <p:spPr>
          <a:xfrm>
            <a:off x="7492242" y="2694434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62E297-F486-36A1-62BF-8E11A23ECE19}"/>
              </a:ext>
            </a:extLst>
          </p:cNvPr>
          <p:cNvSpPr txBox="1"/>
          <p:nvPr/>
        </p:nvSpPr>
        <p:spPr>
          <a:xfrm>
            <a:off x="8612877" y="2785829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854F709-8186-272D-99A3-F57F3BB196F6}"/>
              </a:ext>
            </a:extLst>
          </p:cNvPr>
          <p:cNvSpPr txBox="1"/>
          <p:nvPr/>
        </p:nvSpPr>
        <p:spPr>
          <a:xfrm>
            <a:off x="10263806" y="3022834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0C53109-9AE3-4C26-DD27-020538E5C27E}"/>
              </a:ext>
            </a:extLst>
          </p:cNvPr>
          <p:cNvSpPr txBox="1"/>
          <p:nvPr/>
        </p:nvSpPr>
        <p:spPr>
          <a:xfrm>
            <a:off x="8408978" y="3760003"/>
            <a:ext cx="280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A8BF2E9-1917-8178-CD20-D0C2ADC86599}"/>
              </a:ext>
            </a:extLst>
          </p:cNvPr>
          <p:cNvSpPr txBox="1"/>
          <p:nvPr/>
        </p:nvSpPr>
        <p:spPr>
          <a:xfrm>
            <a:off x="8982905" y="4272775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9768283-D911-AC83-FE14-967657CCCC64}"/>
              </a:ext>
            </a:extLst>
          </p:cNvPr>
          <p:cNvSpPr txBox="1"/>
          <p:nvPr/>
        </p:nvSpPr>
        <p:spPr>
          <a:xfrm>
            <a:off x="9818413" y="4658341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34F8A89-DA2A-6C1E-B425-A300F9CD0154}"/>
              </a:ext>
            </a:extLst>
          </p:cNvPr>
          <p:cNvSpPr txBox="1"/>
          <p:nvPr/>
        </p:nvSpPr>
        <p:spPr>
          <a:xfrm>
            <a:off x="10459314" y="4244087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78B79F8-325C-9EB5-4757-47CB697CD9A8}"/>
              </a:ext>
            </a:extLst>
          </p:cNvPr>
          <p:cNvSpPr txBox="1"/>
          <p:nvPr/>
        </p:nvSpPr>
        <p:spPr>
          <a:xfrm>
            <a:off x="7966492" y="5252566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6DF3D48-6FC0-DF4D-CDA2-6A32B45FC249}"/>
              </a:ext>
            </a:extLst>
          </p:cNvPr>
          <p:cNvSpPr txBox="1"/>
          <p:nvPr/>
        </p:nvSpPr>
        <p:spPr>
          <a:xfrm>
            <a:off x="10871755" y="4865385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CB60096-A2F4-8F11-10DF-341F0533FAC5}"/>
              </a:ext>
            </a:extLst>
          </p:cNvPr>
          <p:cNvSpPr txBox="1"/>
          <p:nvPr/>
        </p:nvSpPr>
        <p:spPr>
          <a:xfrm>
            <a:off x="11155844" y="3511675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J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60AF411-0EBE-76B9-8C90-D8C188D8F8DA}"/>
              </a:ext>
            </a:extLst>
          </p:cNvPr>
          <p:cNvCxnSpPr>
            <a:cxnSpLocks/>
          </p:cNvCxnSpPr>
          <p:nvPr/>
        </p:nvCxnSpPr>
        <p:spPr>
          <a:xfrm flipH="1">
            <a:off x="9424436" y="2548279"/>
            <a:ext cx="955" cy="3873842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568DB51C-B154-2529-4607-53D06FB0F29A}"/>
              </a:ext>
            </a:extLst>
          </p:cNvPr>
          <p:cNvSpPr/>
          <p:nvPr/>
        </p:nvSpPr>
        <p:spPr>
          <a:xfrm>
            <a:off x="3240027" y="2621629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4B7EC58-2157-B3D7-5A45-4D2086343167}"/>
              </a:ext>
            </a:extLst>
          </p:cNvPr>
          <p:cNvCxnSpPr>
            <a:cxnSpLocks/>
          </p:cNvCxnSpPr>
          <p:nvPr/>
        </p:nvCxnSpPr>
        <p:spPr>
          <a:xfrm>
            <a:off x="7364896" y="4092564"/>
            <a:ext cx="2090527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101E55C-DEF2-CD3F-8931-43CBE1B88947}"/>
              </a:ext>
            </a:extLst>
          </p:cNvPr>
          <p:cNvCxnSpPr>
            <a:cxnSpLocks/>
          </p:cNvCxnSpPr>
          <p:nvPr/>
        </p:nvCxnSpPr>
        <p:spPr>
          <a:xfrm>
            <a:off x="9455423" y="4322673"/>
            <a:ext cx="2368342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3AFE30CE-0CAE-3B11-3A32-0B7242BF2BCA}"/>
              </a:ext>
            </a:extLst>
          </p:cNvPr>
          <p:cNvSpPr/>
          <p:nvPr/>
        </p:nvSpPr>
        <p:spPr>
          <a:xfrm>
            <a:off x="1746848" y="3153784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029F85CB-6357-7B43-3130-C07B364FBCDB}"/>
              </a:ext>
            </a:extLst>
          </p:cNvPr>
          <p:cNvSpPr/>
          <p:nvPr/>
        </p:nvSpPr>
        <p:spPr>
          <a:xfrm>
            <a:off x="4414834" y="3264800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G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F456244-7ABE-5C12-903F-8FA0752105EC}"/>
              </a:ext>
            </a:extLst>
          </p:cNvPr>
          <p:cNvCxnSpPr>
            <a:stCxn id="9" idx="3"/>
            <a:endCxn id="42" idx="7"/>
          </p:cNvCxnSpPr>
          <p:nvPr/>
        </p:nvCxnSpPr>
        <p:spPr>
          <a:xfrm flipH="1">
            <a:off x="2244192" y="2901936"/>
            <a:ext cx="1081166" cy="29994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F1D0FB67-6220-3AE6-FED2-879E4C650761}"/>
              </a:ext>
            </a:extLst>
          </p:cNvPr>
          <p:cNvCxnSpPr>
            <a:cxnSpLocks/>
            <a:stCxn id="9" idx="5"/>
            <a:endCxn id="43" idx="1"/>
          </p:cNvCxnSpPr>
          <p:nvPr/>
        </p:nvCxnSpPr>
        <p:spPr>
          <a:xfrm>
            <a:off x="3737371" y="2901936"/>
            <a:ext cx="762794" cy="41095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>
            <a:extLst>
              <a:ext uri="{FF2B5EF4-FFF2-40B4-BE49-F238E27FC236}">
                <a16:creationId xmlns:a16="http://schemas.microsoft.com/office/drawing/2014/main" id="{A58A6F72-76FE-660E-DC28-3EC4E3413D28}"/>
              </a:ext>
            </a:extLst>
          </p:cNvPr>
          <p:cNvSpPr/>
          <p:nvPr/>
        </p:nvSpPr>
        <p:spPr>
          <a:xfrm>
            <a:off x="8225225" y="3439214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AFE03C2-DE60-CCFB-A77F-BEC30E9155CF}"/>
              </a:ext>
            </a:extLst>
          </p:cNvPr>
          <p:cNvSpPr txBox="1"/>
          <p:nvPr/>
        </p:nvSpPr>
        <p:spPr>
          <a:xfrm>
            <a:off x="7847330" y="3304893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J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1DC7D1A8-C021-4F2B-E7F1-0E198CDAFF57}"/>
              </a:ext>
            </a:extLst>
          </p:cNvPr>
          <p:cNvSpPr/>
          <p:nvPr/>
        </p:nvSpPr>
        <p:spPr>
          <a:xfrm>
            <a:off x="10418837" y="5513097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610B140-6A25-B62E-C7F6-5F3785D9D871}"/>
              </a:ext>
            </a:extLst>
          </p:cNvPr>
          <p:cNvSpPr txBox="1"/>
          <p:nvPr/>
        </p:nvSpPr>
        <p:spPr>
          <a:xfrm>
            <a:off x="10040942" y="5378776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="1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C816848-C40C-25C8-78AF-7452AC0ABB9D}"/>
              </a:ext>
            </a:extLst>
          </p:cNvPr>
          <p:cNvSpPr txBox="1"/>
          <p:nvPr/>
        </p:nvSpPr>
        <p:spPr>
          <a:xfrm>
            <a:off x="10112797" y="5385573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K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351E78B-B0C0-3D4B-06B3-811BFFE66575}"/>
              </a:ext>
            </a:extLst>
          </p:cNvPr>
          <p:cNvCxnSpPr>
            <a:cxnSpLocks/>
          </p:cNvCxnSpPr>
          <p:nvPr/>
        </p:nvCxnSpPr>
        <p:spPr>
          <a:xfrm>
            <a:off x="8255761" y="2523885"/>
            <a:ext cx="21262" cy="1591931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AD9637D-3F3A-3487-9AD1-4C3C07B53FC2}"/>
              </a:ext>
            </a:extLst>
          </p:cNvPr>
          <p:cNvCxnSpPr>
            <a:cxnSpLocks/>
          </p:cNvCxnSpPr>
          <p:nvPr/>
        </p:nvCxnSpPr>
        <p:spPr>
          <a:xfrm>
            <a:off x="10620788" y="2513703"/>
            <a:ext cx="0" cy="1803809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8672FF9-DA7F-F779-E35D-7E12ED930755}"/>
              </a:ext>
            </a:extLst>
          </p:cNvPr>
          <p:cNvCxnSpPr>
            <a:cxnSpLocks/>
          </p:cNvCxnSpPr>
          <p:nvPr/>
        </p:nvCxnSpPr>
        <p:spPr>
          <a:xfrm>
            <a:off x="10418837" y="4317512"/>
            <a:ext cx="33885" cy="2087602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D887B628-0321-59C6-FF0F-4FD84385164B}"/>
              </a:ext>
            </a:extLst>
          </p:cNvPr>
          <p:cNvSpPr/>
          <p:nvPr/>
        </p:nvSpPr>
        <p:spPr>
          <a:xfrm>
            <a:off x="2298407" y="3808898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H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AD751162-0736-2CC0-FA92-F0B576CD3F47}"/>
              </a:ext>
            </a:extLst>
          </p:cNvPr>
          <p:cNvSpPr/>
          <p:nvPr/>
        </p:nvSpPr>
        <p:spPr>
          <a:xfrm>
            <a:off x="1103010" y="3787416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J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8D40D201-84DB-69EB-27B9-A3C0DF23E570}"/>
              </a:ext>
            </a:extLst>
          </p:cNvPr>
          <p:cNvSpPr/>
          <p:nvPr/>
        </p:nvSpPr>
        <p:spPr>
          <a:xfrm>
            <a:off x="5557740" y="3800935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K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B8089832-E650-C1BE-B24D-9A9D1B4CD49D}"/>
              </a:ext>
            </a:extLst>
          </p:cNvPr>
          <p:cNvSpPr/>
          <p:nvPr/>
        </p:nvSpPr>
        <p:spPr>
          <a:xfrm>
            <a:off x="3240027" y="3808898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52E7AA8F-D874-CD73-E4D3-43A8735B14D9}"/>
              </a:ext>
            </a:extLst>
          </p:cNvPr>
          <p:cNvSpPr/>
          <p:nvPr/>
        </p:nvSpPr>
        <p:spPr>
          <a:xfrm>
            <a:off x="461987" y="4528724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FAF503EE-C18D-71A4-0995-54722E9B0135}"/>
              </a:ext>
            </a:extLst>
          </p:cNvPr>
          <p:cNvSpPr/>
          <p:nvPr/>
        </p:nvSpPr>
        <p:spPr>
          <a:xfrm>
            <a:off x="1513535" y="4528724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A2E21B7-1B61-588C-F3B6-B6B3C30A5E09}"/>
              </a:ext>
            </a:extLst>
          </p:cNvPr>
          <p:cNvSpPr/>
          <p:nvPr/>
        </p:nvSpPr>
        <p:spPr>
          <a:xfrm>
            <a:off x="3799315" y="4514607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J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ECA19267-DD5A-7898-82CC-B6248D3A4333}"/>
              </a:ext>
            </a:extLst>
          </p:cNvPr>
          <p:cNvSpPr/>
          <p:nvPr/>
        </p:nvSpPr>
        <p:spPr>
          <a:xfrm>
            <a:off x="6348278" y="4536985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I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885B5B44-A773-FAD7-61F1-1109E129FFBC}"/>
              </a:ext>
            </a:extLst>
          </p:cNvPr>
          <p:cNvSpPr/>
          <p:nvPr/>
        </p:nvSpPr>
        <p:spPr>
          <a:xfrm>
            <a:off x="4853258" y="4536985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F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0BF0109E-3CA5-E5A9-0298-9F3F729993F6}"/>
              </a:ext>
            </a:extLst>
          </p:cNvPr>
          <p:cNvCxnSpPr>
            <a:cxnSpLocks/>
            <a:stCxn id="42" idx="3"/>
            <a:endCxn id="48" idx="0"/>
          </p:cNvCxnSpPr>
          <p:nvPr/>
        </p:nvCxnSpPr>
        <p:spPr>
          <a:xfrm flipH="1">
            <a:off x="1394348" y="3434091"/>
            <a:ext cx="437831" cy="35332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4E52856E-E66D-511E-2BBE-9F73E68E12E7}"/>
              </a:ext>
            </a:extLst>
          </p:cNvPr>
          <p:cNvCxnSpPr>
            <a:cxnSpLocks/>
            <a:stCxn id="42" idx="5"/>
            <a:endCxn id="47" idx="0"/>
          </p:cNvCxnSpPr>
          <p:nvPr/>
        </p:nvCxnSpPr>
        <p:spPr>
          <a:xfrm>
            <a:off x="2244192" y="3434091"/>
            <a:ext cx="345553" cy="37480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95203130-E935-7125-FAE3-414036E27025}"/>
              </a:ext>
            </a:extLst>
          </p:cNvPr>
          <p:cNvCxnSpPr>
            <a:cxnSpLocks/>
            <a:stCxn id="43" idx="3"/>
            <a:endCxn id="55" idx="7"/>
          </p:cNvCxnSpPr>
          <p:nvPr/>
        </p:nvCxnSpPr>
        <p:spPr>
          <a:xfrm flipH="1">
            <a:off x="3737371" y="3545107"/>
            <a:ext cx="762794" cy="31188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FF685035-1E46-E754-171D-042299D5F40D}"/>
              </a:ext>
            </a:extLst>
          </p:cNvPr>
          <p:cNvCxnSpPr>
            <a:cxnSpLocks/>
            <a:stCxn id="43" idx="5"/>
            <a:endCxn id="54" idx="1"/>
          </p:cNvCxnSpPr>
          <p:nvPr/>
        </p:nvCxnSpPr>
        <p:spPr>
          <a:xfrm>
            <a:off x="4912178" y="3545107"/>
            <a:ext cx="730893" cy="303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9D83DA32-F72B-20BF-BB67-C6C827FDE8F6}"/>
              </a:ext>
            </a:extLst>
          </p:cNvPr>
          <p:cNvCxnSpPr>
            <a:cxnSpLocks/>
            <a:stCxn id="55" idx="5"/>
            <a:endCxn id="7" idx="0"/>
          </p:cNvCxnSpPr>
          <p:nvPr/>
        </p:nvCxnSpPr>
        <p:spPr>
          <a:xfrm>
            <a:off x="3737371" y="4089205"/>
            <a:ext cx="353282" cy="42540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30EA0F06-F88E-89F0-6634-EC6FD442F9F4}"/>
              </a:ext>
            </a:extLst>
          </p:cNvPr>
          <p:cNvCxnSpPr>
            <a:cxnSpLocks/>
            <a:stCxn id="48" idx="5"/>
            <a:endCxn id="58" idx="0"/>
          </p:cNvCxnSpPr>
          <p:nvPr/>
        </p:nvCxnSpPr>
        <p:spPr>
          <a:xfrm>
            <a:off x="1600354" y="4067723"/>
            <a:ext cx="204519" cy="46100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F79CC311-AA18-6439-F4B3-FA3172F83C6A}"/>
              </a:ext>
            </a:extLst>
          </p:cNvPr>
          <p:cNvCxnSpPr>
            <a:cxnSpLocks/>
            <a:stCxn id="48" idx="3"/>
            <a:endCxn id="57" idx="0"/>
          </p:cNvCxnSpPr>
          <p:nvPr/>
        </p:nvCxnSpPr>
        <p:spPr>
          <a:xfrm flipH="1">
            <a:off x="753325" y="4067723"/>
            <a:ext cx="435016" cy="46100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C1876754-C553-08D9-845F-E4294CA61C06}"/>
              </a:ext>
            </a:extLst>
          </p:cNvPr>
          <p:cNvCxnSpPr>
            <a:cxnSpLocks/>
            <a:stCxn id="54" idx="3"/>
            <a:endCxn id="56" idx="0"/>
          </p:cNvCxnSpPr>
          <p:nvPr/>
        </p:nvCxnSpPr>
        <p:spPr>
          <a:xfrm flipH="1">
            <a:off x="5144596" y="4081242"/>
            <a:ext cx="498475" cy="45574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93C13351-D54B-60A6-74E9-BCA7CA38C681}"/>
              </a:ext>
            </a:extLst>
          </p:cNvPr>
          <p:cNvCxnSpPr>
            <a:cxnSpLocks/>
            <a:stCxn id="54" idx="5"/>
            <a:endCxn id="44" idx="0"/>
          </p:cNvCxnSpPr>
          <p:nvPr/>
        </p:nvCxnSpPr>
        <p:spPr>
          <a:xfrm>
            <a:off x="6055084" y="4081242"/>
            <a:ext cx="584532" cy="45574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931993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516C6A-B07C-2982-F6C2-66C2EA5CFA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DE842-B0E0-554D-5260-21395A244C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104337"/>
          </a:xfrm>
        </p:spPr>
        <p:txBody>
          <a:bodyPr/>
          <a:lstStyle/>
          <a:p>
            <a:pPr algn="ctr"/>
            <a:r>
              <a:rPr lang="en-US" b="1" dirty="0"/>
              <a:t>Similarity Queries on KD-Trees</a:t>
            </a:r>
          </a:p>
        </p:txBody>
      </p:sp>
    </p:spTree>
    <p:extLst>
      <p:ext uri="{BB962C8B-B14F-4D97-AF65-F5344CB8AC3E}">
        <p14:creationId xmlns:p14="http://schemas.microsoft.com/office/powerpoint/2010/main" val="419684403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KD-Trees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896079"/>
                <a:ext cx="11525250" cy="569899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>
                    <a:latin typeface="+mn-lt"/>
                  </a:rPr>
                  <a:t>Query KD-tree </a:t>
                </a:r>
                <a:r>
                  <a:rPr lang="en-US" dirty="0">
                    <a:latin typeface="+mn-lt"/>
                  </a:rPr>
                  <a:t>to determine nearest neighbors   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>
                    <a:latin typeface="+mn-lt"/>
                    <a:cs typeface="Courier New" panose="02070309020205020404" pitchFamily="49" charset="0"/>
                  </a:rPr>
                  <a:t>Start at the root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>
                    <a:latin typeface="+mn-lt"/>
                    <a:cs typeface="Courier New" panose="02070309020205020404" pitchFamily="49" charset="0"/>
                  </a:rPr>
                  <a:t>Head left or right from node based on split value and sample value</a:t>
                </a:r>
              </a:p>
              <a:p>
                <a:pPr lvl="1"/>
                <a:r>
                  <a:rPr lang="en-US" dirty="0">
                    <a:latin typeface="+mn-lt"/>
                    <a:cs typeface="Courier New" panose="02070309020205020404" pitchFamily="49" charset="0"/>
                  </a:rPr>
                  <a:t>Determine distance for nearest neighbor search    </a:t>
                </a:r>
              </a:p>
              <a:p>
                <a:pPr lvl="1"/>
                <a:r>
                  <a:rPr lang="en-US" dirty="0">
                    <a:latin typeface="+mn-lt"/>
                    <a:cs typeface="Courier New" panose="02070309020205020404" pitchFamily="49" charset="0"/>
                  </a:rPr>
                  <a:t>Usually use Euclidean distance, but can use other metrics 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>
                    <a:latin typeface="+mn-lt"/>
                    <a:cs typeface="Courier New" panose="02070309020205020404" pitchFamily="49" charset="0"/>
                  </a:rPr>
                  <a:t>Repeat step 2 until leaves encountered </a:t>
                </a:r>
              </a:p>
              <a:p>
                <a:pPr lvl="1"/>
                <a:r>
                  <a:rPr lang="en-US" dirty="0">
                    <a:latin typeface="+mn-lt"/>
                    <a:cs typeface="Courier New" panose="02070309020205020404" pitchFamily="49" charset="0"/>
                  </a:rPr>
                  <a:t>Determine distance for nearest neighbor search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b="1" dirty="0">
                    <a:latin typeface="+mn-lt"/>
                    <a:cs typeface="Courier New" panose="02070309020205020404" pitchFamily="49" charset="0"/>
                  </a:rPr>
                  <a:t>Backtrack</a:t>
                </a:r>
                <a:r>
                  <a:rPr lang="en-US" dirty="0">
                    <a:latin typeface="+mn-lt"/>
                    <a:cs typeface="Courier New" panose="02070309020205020404" pitchFamily="49" charset="0"/>
                  </a:rPr>
                  <a:t> to other branches to determine if NN missed </a:t>
                </a:r>
              </a:p>
              <a:p>
                <a:pPr lvl="1"/>
                <a:r>
                  <a:rPr lang="en-US" dirty="0">
                    <a:latin typeface="+mn-lt"/>
                    <a:cs typeface="Courier New" panose="02070309020205020404" pitchFamily="49" charset="0"/>
                  </a:rPr>
                  <a:t>Prune branches if distances are not NNs</a:t>
                </a:r>
              </a:p>
              <a:p>
                <a:pPr lvl="1"/>
                <a:r>
                  <a:rPr lang="en-US" dirty="0">
                    <a:latin typeface="+mn-lt"/>
                    <a:cs typeface="Courier New" panose="02070309020205020404" pitchFamily="49" charset="0"/>
                  </a:rPr>
                  <a:t>Pruning gives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dirty="0">
                    <a:latin typeface="+mn-lt"/>
                  </a:rPr>
                  <a:t> computational complexity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896079"/>
                <a:ext cx="11525250" cy="5698998"/>
              </a:xfrm>
              <a:blipFill>
                <a:blip r:embed="rId3"/>
                <a:stretch>
                  <a:fillRect l="-1111" t="-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39996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KD-Trees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13069" y="896078"/>
            <a:ext cx="11345556" cy="148648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Can rapidly perform 3-nearest neighbor query a KD-Tree by following the node splits  </a:t>
            </a:r>
            <a:endParaRPr lang="en-US" sz="2400" dirty="0">
              <a:latin typeface="+mn-lt"/>
            </a:endParaRPr>
          </a:p>
          <a:p>
            <a:r>
              <a:rPr lang="en-US" dirty="0">
                <a:latin typeface="+mn-lt"/>
              </a:rPr>
              <a:t>Start with a new observation, </a:t>
            </a:r>
            <a:r>
              <a:rPr lang="en-US" i="1" dirty="0">
                <a:latin typeface="+mn-lt"/>
              </a:rPr>
              <a:t>Z</a:t>
            </a:r>
            <a:r>
              <a:rPr lang="en-US" dirty="0">
                <a:latin typeface="+mn-lt"/>
              </a:rPr>
              <a:t>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14A7D1F-54C3-B415-BE5C-71BD7253A906}"/>
              </a:ext>
            </a:extLst>
          </p:cNvPr>
          <p:cNvSpPr/>
          <p:nvPr/>
        </p:nvSpPr>
        <p:spPr>
          <a:xfrm>
            <a:off x="7364896" y="2527297"/>
            <a:ext cx="4427882" cy="388123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07FCA7A-4446-F826-CED2-EBC82CEB796E}"/>
              </a:ext>
            </a:extLst>
          </p:cNvPr>
          <p:cNvCxnSpPr/>
          <p:nvPr/>
        </p:nvCxnSpPr>
        <p:spPr>
          <a:xfrm>
            <a:off x="7349986" y="6405114"/>
            <a:ext cx="444776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CBC05C5-E0C5-2566-ECF3-6436D1EE3921}"/>
              </a:ext>
            </a:extLst>
          </p:cNvPr>
          <p:cNvCxnSpPr>
            <a:cxnSpLocks/>
          </p:cNvCxnSpPr>
          <p:nvPr/>
        </p:nvCxnSpPr>
        <p:spPr>
          <a:xfrm flipV="1">
            <a:off x="7349986" y="2479158"/>
            <a:ext cx="14910" cy="39259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E6D8E65-7922-0042-BB6B-75301931E555}"/>
                  </a:ext>
                </a:extLst>
              </p:cNvPr>
              <p:cNvSpPr txBox="1"/>
              <p:nvPr/>
            </p:nvSpPr>
            <p:spPr>
              <a:xfrm>
                <a:off x="11466030" y="6408527"/>
                <a:ext cx="3925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E6D8E65-7922-0042-BB6B-75301931E5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66030" y="6408527"/>
                <a:ext cx="392595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C79F702-D745-C7E9-77AF-0A4A3659C9B3}"/>
                  </a:ext>
                </a:extLst>
              </p:cNvPr>
              <p:cNvSpPr txBox="1"/>
              <p:nvPr/>
            </p:nvSpPr>
            <p:spPr>
              <a:xfrm>
                <a:off x="6957391" y="2509768"/>
                <a:ext cx="3925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C79F702-D745-C7E9-77AF-0A4A3659C9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7391" y="2509768"/>
                <a:ext cx="39259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Oval 15">
            <a:extLst>
              <a:ext uri="{FF2B5EF4-FFF2-40B4-BE49-F238E27FC236}">
                <a16:creationId xmlns:a16="http://schemas.microsoft.com/office/drawing/2014/main" id="{4882EE0D-D6C9-FC10-F5EC-BDC56DC294EE}"/>
              </a:ext>
            </a:extLst>
          </p:cNvPr>
          <p:cNvSpPr/>
          <p:nvPr/>
        </p:nvSpPr>
        <p:spPr>
          <a:xfrm>
            <a:off x="7856881" y="2879100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D63A256-B3B0-A451-4A25-FEB6135BE1BA}"/>
              </a:ext>
            </a:extLst>
          </p:cNvPr>
          <p:cNvSpPr/>
          <p:nvPr/>
        </p:nvSpPr>
        <p:spPr>
          <a:xfrm>
            <a:off x="10765733" y="4281623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BAB355B-EC32-114B-7136-B9C0571C7C92}"/>
              </a:ext>
            </a:extLst>
          </p:cNvPr>
          <p:cNvSpPr/>
          <p:nvPr/>
        </p:nvSpPr>
        <p:spPr>
          <a:xfrm>
            <a:off x="10590142" y="3150197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33D8D12-9799-0AF8-6DC0-D77BB283106C}"/>
              </a:ext>
            </a:extLst>
          </p:cNvPr>
          <p:cNvSpPr/>
          <p:nvPr/>
        </p:nvSpPr>
        <p:spPr>
          <a:xfrm>
            <a:off x="8702538" y="4051514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374E17F-B031-99CB-0726-F5BB9CB388A4}"/>
              </a:ext>
            </a:extLst>
          </p:cNvPr>
          <p:cNvSpPr/>
          <p:nvPr/>
        </p:nvSpPr>
        <p:spPr>
          <a:xfrm>
            <a:off x="11198086" y="5009001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BF1C086-76F7-15A5-405A-2B1C3535124A}"/>
              </a:ext>
            </a:extLst>
          </p:cNvPr>
          <p:cNvSpPr/>
          <p:nvPr/>
        </p:nvSpPr>
        <p:spPr>
          <a:xfrm>
            <a:off x="8990772" y="2920150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86A8FC5B-620D-A1BF-6BC4-873B76FAE647}"/>
              </a:ext>
            </a:extLst>
          </p:cNvPr>
          <p:cNvSpPr/>
          <p:nvPr/>
        </p:nvSpPr>
        <p:spPr>
          <a:xfrm>
            <a:off x="8298346" y="5396182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63E4CEA-3791-C106-5548-5F348370B2DB}"/>
              </a:ext>
            </a:extLst>
          </p:cNvPr>
          <p:cNvSpPr/>
          <p:nvPr/>
        </p:nvSpPr>
        <p:spPr>
          <a:xfrm>
            <a:off x="10189264" y="4769607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5833A7A-73B6-90E6-AA10-137E0647752D}"/>
              </a:ext>
            </a:extLst>
          </p:cNvPr>
          <p:cNvSpPr/>
          <p:nvPr/>
        </p:nvSpPr>
        <p:spPr>
          <a:xfrm>
            <a:off x="11451121" y="3632051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B792E8F-50BE-AFEF-FABC-107D4A4117D1}"/>
              </a:ext>
            </a:extLst>
          </p:cNvPr>
          <p:cNvSpPr/>
          <p:nvPr/>
        </p:nvSpPr>
        <p:spPr>
          <a:xfrm>
            <a:off x="9380881" y="4403100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C70E88D-9C2B-B5CC-A069-3E0307990DCD}"/>
              </a:ext>
            </a:extLst>
          </p:cNvPr>
          <p:cNvSpPr txBox="1"/>
          <p:nvPr/>
        </p:nvSpPr>
        <p:spPr>
          <a:xfrm>
            <a:off x="7492242" y="2694434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62E297-F486-36A1-62BF-8E11A23ECE19}"/>
              </a:ext>
            </a:extLst>
          </p:cNvPr>
          <p:cNvSpPr txBox="1"/>
          <p:nvPr/>
        </p:nvSpPr>
        <p:spPr>
          <a:xfrm>
            <a:off x="8612877" y="2785829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854F709-8186-272D-99A3-F57F3BB196F6}"/>
              </a:ext>
            </a:extLst>
          </p:cNvPr>
          <p:cNvSpPr txBox="1"/>
          <p:nvPr/>
        </p:nvSpPr>
        <p:spPr>
          <a:xfrm>
            <a:off x="10263806" y="3022834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0C53109-9AE3-4C26-DD27-020538E5C27E}"/>
              </a:ext>
            </a:extLst>
          </p:cNvPr>
          <p:cNvSpPr txBox="1"/>
          <p:nvPr/>
        </p:nvSpPr>
        <p:spPr>
          <a:xfrm>
            <a:off x="8408978" y="3760003"/>
            <a:ext cx="280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A8BF2E9-1917-8178-CD20-D0C2ADC86599}"/>
              </a:ext>
            </a:extLst>
          </p:cNvPr>
          <p:cNvSpPr txBox="1"/>
          <p:nvPr/>
        </p:nvSpPr>
        <p:spPr>
          <a:xfrm>
            <a:off x="8982905" y="4272775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9768283-D911-AC83-FE14-967657CCCC64}"/>
              </a:ext>
            </a:extLst>
          </p:cNvPr>
          <p:cNvSpPr txBox="1"/>
          <p:nvPr/>
        </p:nvSpPr>
        <p:spPr>
          <a:xfrm>
            <a:off x="9818413" y="4658341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34F8A89-DA2A-6C1E-B425-A300F9CD0154}"/>
              </a:ext>
            </a:extLst>
          </p:cNvPr>
          <p:cNvSpPr txBox="1"/>
          <p:nvPr/>
        </p:nvSpPr>
        <p:spPr>
          <a:xfrm>
            <a:off x="10459314" y="4244087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78B79F8-325C-9EB5-4757-47CB697CD9A8}"/>
              </a:ext>
            </a:extLst>
          </p:cNvPr>
          <p:cNvSpPr txBox="1"/>
          <p:nvPr/>
        </p:nvSpPr>
        <p:spPr>
          <a:xfrm>
            <a:off x="7966492" y="5252566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6DF3D48-6FC0-DF4D-CDA2-6A32B45FC249}"/>
              </a:ext>
            </a:extLst>
          </p:cNvPr>
          <p:cNvSpPr txBox="1"/>
          <p:nvPr/>
        </p:nvSpPr>
        <p:spPr>
          <a:xfrm>
            <a:off x="11376370" y="4921224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CB60096-A2F4-8F11-10DF-341F0533FAC5}"/>
              </a:ext>
            </a:extLst>
          </p:cNvPr>
          <p:cNvSpPr txBox="1"/>
          <p:nvPr/>
        </p:nvSpPr>
        <p:spPr>
          <a:xfrm>
            <a:off x="11155844" y="3511675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J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60AF411-0EBE-76B9-8C90-D8C188D8F8DA}"/>
              </a:ext>
            </a:extLst>
          </p:cNvPr>
          <p:cNvCxnSpPr>
            <a:cxnSpLocks/>
          </p:cNvCxnSpPr>
          <p:nvPr/>
        </p:nvCxnSpPr>
        <p:spPr>
          <a:xfrm flipH="1">
            <a:off x="9424436" y="2548279"/>
            <a:ext cx="955" cy="3873842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568DB51C-B154-2529-4607-53D06FB0F29A}"/>
              </a:ext>
            </a:extLst>
          </p:cNvPr>
          <p:cNvSpPr/>
          <p:nvPr/>
        </p:nvSpPr>
        <p:spPr>
          <a:xfrm>
            <a:off x="3240027" y="2621629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4B7EC58-2157-B3D7-5A45-4D2086343167}"/>
              </a:ext>
            </a:extLst>
          </p:cNvPr>
          <p:cNvCxnSpPr>
            <a:cxnSpLocks/>
          </p:cNvCxnSpPr>
          <p:nvPr/>
        </p:nvCxnSpPr>
        <p:spPr>
          <a:xfrm>
            <a:off x="7364896" y="4092564"/>
            <a:ext cx="2090527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101E55C-DEF2-CD3F-8931-43CBE1B88947}"/>
              </a:ext>
            </a:extLst>
          </p:cNvPr>
          <p:cNvCxnSpPr>
            <a:cxnSpLocks/>
          </p:cNvCxnSpPr>
          <p:nvPr/>
        </p:nvCxnSpPr>
        <p:spPr>
          <a:xfrm>
            <a:off x="9455423" y="4322673"/>
            <a:ext cx="2368342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3AFE30CE-0CAE-3B11-3A32-0B7242BF2BCA}"/>
              </a:ext>
            </a:extLst>
          </p:cNvPr>
          <p:cNvSpPr/>
          <p:nvPr/>
        </p:nvSpPr>
        <p:spPr>
          <a:xfrm>
            <a:off x="1746848" y="3153784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029F85CB-6357-7B43-3130-C07B364FBCDB}"/>
              </a:ext>
            </a:extLst>
          </p:cNvPr>
          <p:cNvSpPr/>
          <p:nvPr/>
        </p:nvSpPr>
        <p:spPr>
          <a:xfrm>
            <a:off x="4414834" y="3264800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G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F456244-7ABE-5C12-903F-8FA0752105EC}"/>
              </a:ext>
            </a:extLst>
          </p:cNvPr>
          <p:cNvCxnSpPr>
            <a:stCxn id="9" idx="3"/>
            <a:endCxn id="42" idx="7"/>
          </p:cNvCxnSpPr>
          <p:nvPr/>
        </p:nvCxnSpPr>
        <p:spPr>
          <a:xfrm flipH="1">
            <a:off x="2244192" y="2901936"/>
            <a:ext cx="1081166" cy="29994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F1D0FB67-6220-3AE6-FED2-879E4C650761}"/>
              </a:ext>
            </a:extLst>
          </p:cNvPr>
          <p:cNvCxnSpPr>
            <a:cxnSpLocks/>
            <a:stCxn id="9" idx="5"/>
            <a:endCxn id="43" idx="1"/>
          </p:cNvCxnSpPr>
          <p:nvPr/>
        </p:nvCxnSpPr>
        <p:spPr>
          <a:xfrm>
            <a:off x="3737371" y="2901936"/>
            <a:ext cx="762794" cy="41095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>
            <a:extLst>
              <a:ext uri="{FF2B5EF4-FFF2-40B4-BE49-F238E27FC236}">
                <a16:creationId xmlns:a16="http://schemas.microsoft.com/office/drawing/2014/main" id="{A58A6F72-76FE-660E-DC28-3EC4E3413D28}"/>
              </a:ext>
            </a:extLst>
          </p:cNvPr>
          <p:cNvSpPr/>
          <p:nvPr/>
        </p:nvSpPr>
        <p:spPr>
          <a:xfrm>
            <a:off x="8225225" y="3439214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AFE03C2-DE60-CCFB-A77F-BEC30E9155CF}"/>
              </a:ext>
            </a:extLst>
          </p:cNvPr>
          <p:cNvSpPr txBox="1"/>
          <p:nvPr/>
        </p:nvSpPr>
        <p:spPr>
          <a:xfrm>
            <a:off x="7847330" y="3304893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J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1DC7D1A8-C021-4F2B-E7F1-0E198CDAFF57}"/>
              </a:ext>
            </a:extLst>
          </p:cNvPr>
          <p:cNvSpPr/>
          <p:nvPr/>
        </p:nvSpPr>
        <p:spPr>
          <a:xfrm>
            <a:off x="10418837" y="5513097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610B140-6A25-B62E-C7F6-5F3785D9D871}"/>
              </a:ext>
            </a:extLst>
          </p:cNvPr>
          <p:cNvSpPr txBox="1"/>
          <p:nvPr/>
        </p:nvSpPr>
        <p:spPr>
          <a:xfrm>
            <a:off x="10040942" y="5378776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="1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C816848-C40C-25C8-78AF-7452AC0ABB9D}"/>
              </a:ext>
            </a:extLst>
          </p:cNvPr>
          <p:cNvSpPr txBox="1"/>
          <p:nvPr/>
        </p:nvSpPr>
        <p:spPr>
          <a:xfrm>
            <a:off x="10112797" y="5385573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K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351E78B-B0C0-3D4B-06B3-811BFFE66575}"/>
              </a:ext>
            </a:extLst>
          </p:cNvPr>
          <p:cNvCxnSpPr>
            <a:cxnSpLocks/>
          </p:cNvCxnSpPr>
          <p:nvPr/>
        </p:nvCxnSpPr>
        <p:spPr>
          <a:xfrm>
            <a:off x="8255761" y="2523885"/>
            <a:ext cx="21262" cy="1591931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AD9637D-3F3A-3487-9AD1-4C3C07B53FC2}"/>
              </a:ext>
            </a:extLst>
          </p:cNvPr>
          <p:cNvCxnSpPr>
            <a:cxnSpLocks/>
          </p:cNvCxnSpPr>
          <p:nvPr/>
        </p:nvCxnSpPr>
        <p:spPr>
          <a:xfrm>
            <a:off x="10620788" y="2513703"/>
            <a:ext cx="0" cy="1803809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8672FF9-DA7F-F779-E35D-7E12ED930755}"/>
              </a:ext>
            </a:extLst>
          </p:cNvPr>
          <p:cNvCxnSpPr>
            <a:cxnSpLocks/>
          </p:cNvCxnSpPr>
          <p:nvPr/>
        </p:nvCxnSpPr>
        <p:spPr>
          <a:xfrm>
            <a:off x="10418837" y="4317512"/>
            <a:ext cx="33885" cy="2087602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D887B628-0321-59C6-FF0F-4FD84385164B}"/>
              </a:ext>
            </a:extLst>
          </p:cNvPr>
          <p:cNvSpPr/>
          <p:nvPr/>
        </p:nvSpPr>
        <p:spPr>
          <a:xfrm>
            <a:off x="2298407" y="3808898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H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AD751162-0736-2CC0-FA92-F0B576CD3F47}"/>
              </a:ext>
            </a:extLst>
          </p:cNvPr>
          <p:cNvSpPr/>
          <p:nvPr/>
        </p:nvSpPr>
        <p:spPr>
          <a:xfrm>
            <a:off x="1103010" y="3787416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J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8D40D201-84DB-69EB-27B9-A3C0DF23E570}"/>
              </a:ext>
            </a:extLst>
          </p:cNvPr>
          <p:cNvSpPr/>
          <p:nvPr/>
        </p:nvSpPr>
        <p:spPr>
          <a:xfrm>
            <a:off x="5557740" y="3800935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K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B8089832-E650-C1BE-B24D-9A9D1B4CD49D}"/>
              </a:ext>
            </a:extLst>
          </p:cNvPr>
          <p:cNvSpPr/>
          <p:nvPr/>
        </p:nvSpPr>
        <p:spPr>
          <a:xfrm>
            <a:off x="3240027" y="3808898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52E7AA8F-D874-CD73-E4D3-43A8735B14D9}"/>
              </a:ext>
            </a:extLst>
          </p:cNvPr>
          <p:cNvSpPr/>
          <p:nvPr/>
        </p:nvSpPr>
        <p:spPr>
          <a:xfrm>
            <a:off x="461987" y="4528724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FAF503EE-C18D-71A4-0995-54722E9B0135}"/>
              </a:ext>
            </a:extLst>
          </p:cNvPr>
          <p:cNvSpPr/>
          <p:nvPr/>
        </p:nvSpPr>
        <p:spPr>
          <a:xfrm>
            <a:off x="1513535" y="4528724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A2E21B7-1B61-588C-F3B6-B6B3C30A5E09}"/>
              </a:ext>
            </a:extLst>
          </p:cNvPr>
          <p:cNvSpPr/>
          <p:nvPr/>
        </p:nvSpPr>
        <p:spPr>
          <a:xfrm>
            <a:off x="3799315" y="4514607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J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ECA19267-DD5A-7898-82CC-B6248D3A4333}"/>
              </a:ext>
            </a:extLst>
          </p:cNvPr>
          <p:cNvSpPr/>
          <p:nvPr/>
        </p:nvSpPr>
        <p:spPr>
          <a:xfrm>
            <a:off x="6348278" y="4536985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I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885B5B44-A773-FAD7-61F1-1109E129FFBC}"/>
              </a:ext>
            </a:extLst>
          </p:cNvPr>
          <p:cNvSpPr/>
          <p:nvPr/>
        </p:nvSpPr>
        <p:spPr>
          <a:xfrm>
            <a:off x="4853258" y="4536985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F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0BF0109E-3CA5-E5A9-0298-9F3F729993F6}"/>
              </a:ext>
            </a:extLst>
          </p:cNvPr>
          <p:cNvCxnSpPr>
            <a:cxnSpLocks/>
            <a:stCxn id="42" idx="3"/>
            <a:endCxn id="48" idx="0"/>
          </p:cNvCxnSpPr>
          <p:nvPr/>
        </p:nvCxnSpPr>
        <p:spPr>
          <a:xfrm flipH="1">
            <a:off x="1394348" y="3434091"/>
            <a:ext cx="437831" cy="35332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4E52856E-E66D-511E-2BBE-9F73E68E12E7}"/>
              </a:ext>
            </a:extLst>
          </p:cNvPr>
          <p:cNvCxnSpPr>
            <a:cxnSpLocks/>
            <a:stCxn id="42" idx="5"/>
            <a:endCxn id="47" idx="0"/>
          </p:cNvCxnSpPr>
          <p:nvPr/>
        </p:nvCxnSpPr>
        <p:spPr>
          <a:xfrm>
            <a:off x="2244192" y="3434091"/>
            <a:ext cx="345553" cy="37480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95203130-E935-7125-FAE3-414036E27025}"/>
              </a:ext>
            </a:extLst>
          </p:cNvPr>
          <p:cNvCxnSpPr>
            <a:cxnSpLocks/>
            <a:stCxn id="43" idx="3"/>
            <a:endCxn id="55" idx="7"/>
          </p:cNvCxnSpPr>
          <p:nvPr/>
        </p:nvCxnSpPr>
        <p:spPr>
          <a:xfrm flipH="1">
            <a:off x="3737371" y="3545107"/>
            <a:ext cx="762794" cy="31188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FF685035-1E46-E754-171D-042299D5F40D}"/>
              </a:ext>
            </a:extLst>
          </p:cNvPr>
          <p:cNvCxnSpPr>
            <a:cxnSpLocks/>
            <a:stCxn id="43" idx="5"/>
            <a:endCxn id="54" idx="1"/>
          </p:cNvCxnSpPr>
          <p:nvPr/>
        </p:nvCxnSpPr>
        <p:spPr>
          <a:xfrm>
            <a:off x="4912178" y="3545107"/>
            <a:ext cx="730893" cy="303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9D83DA32-F72B-20BF-BB67-C6C827FDE8F6}"/>
              </a:ext>
            </a:extLst>
          </p:cNvPr>
          <p:cNvCxnSpPr>
            <a:cxnSpLocks/>
            <a:stCxn id="55" idx="5"/>
            <a:endCxn id="7" idx="0"/>
          </p:cNvCxnSpPr>
          <p:nvPr/>
        </p:nvCxnSpPr>
        <p:spPr>
          <a:xfrm>
            <a:off x="3737371" y="4089205"/>
            <a:ext cx="353282" cy="42540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30EA0F06-F88E-89F0-6634-EC6FD442F9F4}"/>
              </a:ext>
            </a:extLst>
          </p:cNvPr>
          <p:cNvCxnSpPr>
            <a:cxnSpLocks/>
            <a:stCxn id="48" idx="5"/>
            <a:endCxn id="58" idx="0"/>
          </p:cNvCxnSpPr>
          <p:nvPr/>
        </p:nvCxnSpPr>
        <p:spPr>
          <a:xfrm>
            <a:off x="1600354" y="4067723"/>
            <a:ext cx="204519" cy="46100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F79CC311-AA18-6439-F4B3-FA3172F83C6A}"/>
              </a:ext>
            </a:extLst>
          </p:cNvPr>
          <p:cNvCxnSpPr>
            <a:cxnSpLocks/>
            <a:stCxn id="48" idx="3"/>
            <a:endCxn id="57" idx="0"/>
          </p:cNvCxnSpPr>
          <p:nvPr/>
        </p:nvCxnSpPr>
        <p:spPr>
          <a:xfrm flipH="1">
            <a:off x="753325" y="4067723"/>
            <a:ext cx="435016" cy="46100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C1876754-C553-08D9-845F-E4294CA61C06}"/>
              </a:ext>
            </a:extLst>
          </p:cNvPr>
          <p:cNvCxnSpPr>
            <a:cxnSpLocks/>
            <a:stCxn id="54" idx="3"/>
            <a:endCxn id="56" idx="0"/>
          </p:cNvCxnSpPr>
          <p:nvPr/>
        </p:nvCxnSpPr>
        <p:spPr>
          <a:xfrm flipH="1">
            <a:off x="5144596" y="4081242"/>
            <a:ext cx="498475" cy="45574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93C13351-D54B-60A6-74E9-BCA7CA38C681}"/>
              </a:ext>
            </a:extLst>
          </p:cNvPr>
          <p:cNvCxnSpPr>
            <a:cxnSpLocks/>
            <a:stCxn id="54" idx="5"/>
            <a:endCxn id="44" idx="0"/>
          </p:cNvCxnSpPr>
          <p:nvPr/>
        </p:nvCxnSpPr>
        <p:spPr>
          <a:xfrm>
            <a:off x="6055084" y="4081242"/>
            <a:ext cx="584532" cy="45574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15888444-9857-B7CF-973B-B7CB5193D53C}"/>
              </a:ext>
            </a:extLst>
          </p:cNvPr>
          <p:cNvSpPr/>
          <p:nvPr/>
        </p:nvSpPr>
        <p:spPr>
          <a:xfrm>
            <a:off x="10934084" y="4890146"/>
            <a:ext cx="74542" cy="82100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8CFB3A-E67B-0361-1345-51BCBD9AE28E}"/>
              </a:ext>
            </a:extLst>
          </p:cNvPr>
          <p:cNvSpPr txBox="1"/>
          <p:nvPr/>
        </p:nvSpPr>
        <p:spPr>
          <a:xfrm>
            <a:off x="10607753" y="4746530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Z</a:t>
            </a:r>
          </a:p>
        </p:txBody>
      </p:sp>
    </p:spTree>
    <p:extLst>
      <p:ext uri="{BB962C8B-B14F-4D97-AF65-F5344CB8AC3E}">
        <p14:creationId xmlns:p14="http://schemas.microsoft.com/office/powerpoint/2010/main" val="31091014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EE17D7-21DC-66AE-C2EF-027E391314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A18980-3914-1E64-27D6-1F2D5C1F8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Similarity Search at Scale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A602C7-4FC9-9193-085A-D535901ABF2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5" y="896079"/>
            <a:ext cx="11525250" cy="56989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latin typeface="+mn-lt"/>
              </a:rPr>
              <a:t>Dimensionality reduction </a:t>
            </a:r>
            <a:r>
              <a:rPr lang="en-US" dirty="0">
                <a:latin typeface="+mn-lt"/>
              </a:rPr>
              <a:t>often applied to similarity </a:t>
            </a:r>
            <a:r>
              <a:rPr lang="en-US" dirty="0" err="1">
                <a:latin typeface="+mn-lt"/>
              </a:rPr>
              <a:t>serarch</a:t>
            </a:r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It is easier to search in a lower-dimensional space</a:t>
            </a:r>
          </a:p>
          <a:p>
            <a:r>
              <a:rPr lang="en-US" dirty="0">
                <a:latin typeface="+mn-lt"/>
              </a:rPr>
              <a:t>Many possible transformations to lower-dimensional embedding space</a:t>
            </a:r>
          </a:p>
          <a:p>
            <a:pPr lvl="1"/>
            <a:r>
              <a:rPr lang="en-US" dirty="0">
                <a:latin typeface="+mn-lt"/>
              </a:rPr>
              <a:t>Some algorithms start with a nearest neighbor similarity search!  </a:t>
            </a:r>
          </a:p>
          <a:p>
            <a:pPr lvl="1"/>
            <a:r>
              <a:rPr lang="en-US" dirty="0">
                <a:latin typeface="+mn-lt"/>
              </a:rPr>
              <a:t>Can use a neural network to find an embedding space, but computationally intensive</a:t>
            </a:r>
          </a:p>
          <a:p>
            <a:r>
              <a:rPr lang="en-US" dirty="0">
                <a:latin typeface="+mn-lt"/>
              </a:rPr>
              <a:t>Ideally want an orthogonal embedding space</a:t>
            </a:r>
          </a:p>
          <a:p>
            <a:r>
              <a:rPr lang="en-US" dirty="0">
                <a:latin typeface="+mn-lt"/>
              </a:rPr>
              <a:t>More on dimensionality reduction in other lessons</a:t>
            </a:r>
          </a:p>
          <a:p>
            <a:pPr lvl="1"/>
            <a:endParaRPr lang="en-US" dirty="0">
              <a:latin typeface="+mn-lt"/>
            </a:endParaRPr>
          </a:p>
          <a:p>
            <a:endParaRPr lang="en-US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46611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KD-Trees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27979" y="896078"/>
                <a:ext cx="11330645" cy="1486485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Can rapidly 3-nearest neighbor query a KD-Tree by following the node splits  </a:t>
                </a:r>
                <a:endParaRPr lang="en-US" sz="2400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The value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</a:rPr>
                  <a:t> for </a:t>
                </a:r>
                <a:r>
                  <a:rPr lang="en-US" i="1" dirty="0">
                    <a:latin typeface="+mn-lt"/>
                  </a:rPr>
                  <a:t>Z</a:t>
                </a:r>
                <a:r>
                  <a:rPr lang="en-US" dirty="0">
                    <a:latin typeface="+mn-lt"/>
                  </a:rPr>
                  <a:t> is greater than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</a:rPr>
                  <a:t> of </a:t>
                </a:r>
                <a:r>
                  <a:rPr lang="en-US" i="1" dirty="0">
                    <a:latin typeface="+mn-lt"/>
                  </a:rPr>
                  <a:t>E</a:t>
                </a:r>
              </a:p>
              <a:p>
                <a:r>
                  <a:rPr lang="en-US" dirty="0">
                    <a:latin typeface="+mn-lt"/>
                  </a:rPr>
                  <a:t>So branch right to </a:t>
                </a:r>
                <a:r>
                  <a:rPr lang="en-US" i="1" dirty="0">
                    <a:latin typeface="+mn-lt"/>
                  </a:rPr>
                  <a:t>G, </a:t>
                </a:r>
                <a:r>
                  <a:rPr lang="en-US" dirty="0">
                    <a:latin typeface="+mn-lt"/>
                  </a:rPr>
                  <a:t>find distance 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27979" y="896078"/>
                <a:ext cx="11330645" cy="1486485"/>
              </a:xfrm>
              <a:blipFill>
                <a:blip r:embed="rId3"/>
                <a:stretch>
                  <a:fillRect l="-1130" t="-9426" r="-108" b="-110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B14A7D1F-54C3-B415-BE5C-71BD7253A906}"/>
              </a:ext>
            </a:extLst>
          </p:cNvPr>
          <p:cNvSpPr/>
          <p:nvPr/>
        </p:nvSpPr>
        <p:spPr>
          <a:xfrm>
            <a:off x="7364896" y="2527297"/>
            <a:ext cx="4427882" cy="388123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07FCA7A-4446-F826-CED2-EBC82CEB796E}"/>
              </a:ext>
            </a:extLst>
          </p:cNvPr>
          <p:cNvCxnSpPr/>
          <p:nvPr/>
        </p:nvCxnSpPr>
        <p:spPr>
          <a:xfrm>
            <a:off x="7349986" y="6405114"/>
            <a:ext cx="444776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CBC05C5-E0C5-2566-ECF3-6436D1EE3921}"/>
              </a:ext>
            </a:extLst>
          </p:cNvPr>
          <p:cNvCxnSpPr>
            <a:cxnSpLocks/>
          </p:cNvCxnSpPr>
          <p:nvPr/>
        </p:nvCxnSpPr>
        <p:spPr>
          <a:xfrm flipV="1">
            <a:off x="7349986" y="2479158"/>
            <a:ext cx="14910" cy="39259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E6D8E65-7922-0042-BB6B-75301931E555}"/>
                  </a:ext>
                </a:extLst>
              </p:cNvPr>
              <p:cNvSpPr txBox="1"/>
              <p:nvPr/>
            </p:nvSpPr>
            <p:spPr>
              <a:xfrm>
                <a:off x="11466030" y="6408527"/>
                <a:ext cx="3925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E6D8E65-7922-0042-BB6B-75301931E5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66030" y="6408527"/>
                <a:ext cx="39259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C79F702-D745-C7E9-77AF-0A4A3659C9B3}"/>
                  </a:ext>
                </a:extLst>
              </p:cNvPr>
              <p:cNvSpPr txBox="1"/>
              <p:nvPr/>
            </p:nvSpPr>
            <p:spPr>
              <a:xfrm>
                <a:off x="6957391" y="2509768"/>
                <a:ext cx="3925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C79F702-D745-C7E9-77AF-0A4A3659C9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7391" y="2509768"/>
                <a:ext cx="392595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Oval 15">
            <a:extLst>
              <a:ext uri="{FF2B5EF4-FFF2-40B4-BE49-F238E27FC236}">
                <a16:creationId xmlns:a16="http://schemas.microsoft.com/office/drawing/2014/main" id="{4882EE0D-D6C9-FC10-F5EC-BDC56DC294EE}"/>
              </a:ext>
            </a:extLst>
          </p:cNvPr>
          <p:cNvSpPr/>
          <p:nvPr/>
        </p:nvSpPr>
        <p:spPr>
          <a:xfrm>
            <a:off x="7856881" y="2879100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D63A256-B3B0-A451-4A25-FEB6135BE1BA}"/>
              </a:ext>
            </a:extLst>
          </p:cNvPr>
          <p:cNvSpPr/>
          <p:nvPr/>
        </p:nvSpPr>
        <p:spPr>
          <a:xfrm>
            <a:off x="10765733" y="4281623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BAB355B-EC32-114B-7136-B9C0571C7C92}"/>
              </a:ext>
            </a:extLst>
          </p:cNvPr>
          <p:cNvSpPr/>
          <p:nvPr/>
        </p:nvSpPr>
        <p:spPr>
          <a:xfrm>
            <a:off x="10590142" y="3150197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33D8D12-9799-0AF8-6DC0-D77BB283106C}"/>
              </a:ext>
            </a:extLst>
          </p:cNvPr>
          <p:cNvSpPr/>
          <p:nvPr/>
        </p:nvSpPr>
        <p:spPr>
          <a:xfrm>
            <a:off x="8702538" y="4051514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374E17F-B031-99CB-0726-F5BB9CB388A4}"/>
              </a:ext>
            </a:extLst>
          </p:cNvPr>
          <p:cNvSpPr/>
          <p:nvPr/>
        </p:nvSpPr>
        <p:spPr>
          <a:xfrm>
            <a:off x="11198086" y="5009001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BF1C086-76F7-15A5-405A-2B1C3535124A}"/>
              </a:ext>
            </a:extLst>
          </p:cNvPr>
          <p:cNvSpPr/>
          <p:nvPr/>
        </p:nvSpPr>
        <p:spPr>
          <a:xfrm>
            <a:off x="8990772" y="2920150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86A8FC5B-620D-A1BF-6BC4-873B76FAE647}"/>
              </a:ext>
            </a:extLst>
          </p:cNvPr>
          <p:cNvSpPr/>
          <p:nvPr/>
        </p:nvSpPr>
        <p:spPr>
          <a:xfrm>
            <a:off x="8298346" y="5396182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63E4CEA-3791-C106-5548-5F348370B2DB}"/>
              </a:ext>
            </a:extLst>
          </p:cNvPr>
          <p:cNvSpPr/>
          <p:nvPr/>
        </p:nvSpPr>
        <p:spPr>
          <a:xfrm>
            <a:off x="10189264" y="4769607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5833A7A-73B6-90E6-AA10-137E0647752D}"/>
              </a:ext>
            </a:extLst>
          </p:cNvPr>
          <p:cNvSpPr/>
          <p:nvPr/>
        </p:nvSpPr>
        <p:spPr>
          <a:xfrm>
            <a:off x="11451121" y="3632051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B792E8F-50BE-AFEF-FABC-107D4A4117D1}"/>
              </a:ext>
            </a:extLst>
          </p:cNvPr>
          <p:cNvSpPr/>
          <p:nvPr/>
        </p:nvSpPr>
        <p:spPr>
          <a:xfrm>
            <a:off x="9380881" y="4403100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C70E88D-9C2B-B5CC-A069-3E0307990DCD}"/>
              </a:ext>
            </a:extLst>
          </p:cNvPr>
          <p:cNvSpPr txBox="1"/>
          <p:nvPr/>
        </p:nvSpPr>
        <p:spPr>
          <a:xfrm>
            <a:off x="7492242" y="2694434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62E297-F486-36A1-62BF-8E11A23ECE19}"/>
              </a:ext>
            </a:extLst>
          </p:cNvPr>
          <p:cNvSpPr txBox="1"/>
          <p:nvPr/>
        </p:nvSpPr>
        <p:spPr>
          <a:xfrm>
            <a:off x="8612877" y="2785829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854F709-8186-272D-99A3-F57F3BB196F6}"/>
              </a:ext>
            </a:extLst>
          </p:cNvPr>
          <p:cNvSpPr txBox="1"/>
          <p:nvPr/>
        </p:nvSpPr>
        <p:spPr>
          <a:xfrm>
            <a:off x="10263806" y="3022834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0C53109-9AE3-4C26-DD27-020538E5C27E}"/>
              </a:ext>
            </a:extLst>
          </p:cNvPr>
          <p:cNvSpPr txBox="1"/>
          <p:nvPr/>
        </p:nvSpPr>
        <p:spPr>
          <a:xfrm>
            <a:off x="8408978" y="3760003"/>
            <a:ext cx="280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A8BF2E9-1917-8178-CD20-D0C2ADC86599}"/>
              </a:ext>
            </a:extLst>
          </p:cNvPr>
          <p:cNvSpPr txBox="1"/>
          <p:nvPr/>
        </p:nvSpPr>
        <p:spPr>
          <a:xfrm>
            <a:off x="8982905" y="4272775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9768283-D911-AC83-FE14-967657CCCC64}"/>
              </a:ext>
            </a:extLst>
          </p:cNvPr>
          <p:cNvSpPr txBox="1"/>
          <p:nvPr/>
        </p:nvSpPr>
        <p:spPr>
          <a:xfrm>
            <a:off x="9818413" y="4658341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34F8A89-DA2A-6C1E-B425-A300F9CD0154}"/>
              </a:ext>
            </a:extLst>
          </p:cNvPr>
          <p:cNvSpPr txBox="1"/>
          <p:nvPr/>
        </p:nvSpPr>
        <p:spPr>
          <a:xfrm>
            <a:off x="10459314" y="4244087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78B79F8-325C-9EB5-4757-47CB697CD9A8}"/>
              </a:ext>
            </a:extLst>
          </p:cNvPr>
          <p:cNvSpPr txBox="1"/>
          <p:nvPr/>
        </p:nvSpPr>
        <p:spPr>
          <a:xfrm>
            <a:off x="7966492" y="5252566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6DF3D48-6FC0-DF4D-CDA2-6A32B45FC249}"/>
              </a:ext>
            </a:extLst>
          </p:cNvPr>
          <p:cNvSpPr txBox="1"/>
          <p:nvPr/>
        </p:nvSpPr>
        <p:spPr>
          <a:xfrm>
            <a:off x="11376370" y="4921224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CB60096-A2F4-8F11-10DF-341F0533FAC5}"/>
              </a:ext>
            </a:extLst>
          </p:cNvPr>
          <p:cNvSpPr txBox="1"/>
          <p:nvPr/>
        </p:nvSpPr>
        <p:spPr>
          <a:xfrm>
            <a:off x="11155844" y="3511675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J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60AF411-0EBE-76B9-8C90-D8C188D8F8DA}"/>
              </a:ext>
            </a:extLst>
          </p:cNvPr>
          <p:cNvCxnSpPr>
            <a:cxnSpLocks/>
          </p:cNvCxnSpPr>
          <p:nvPr/>
        </p:nvCxnSpPr>
        <p:spPr>
          <a:xfrm flipH="1">
            <a:off x="9424436" y="2548279"/>
            <a:ext cx="955" cy="3873842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568DB51C-B154-2529-4607-53D06FB0F29A}"/>
              </a:ext>
            </a:extLst>
          </p:cNvPr>
          <p:cNvSpPr/>
          <p:nvPr/>
        </p:nvSpPr>
        <p:spPr>
          <a:xfrm>
            <a:off x="3240027" y="2621629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4B7EC58-2157-B3D7-5A45-4D2086343167}"/>
              </a:ext>
            </a:extLst>
          </p:cNvPr>
          <p:cNvCxnSpPr>
            <a:cxnSpLocks/>
          </p:cNvCxnSpPr>
          <p:nvPr/>
        </p:nvCxnSpPr>
        <p:spPr>
          <a:xfrm>
            <a:off x="7364896" y="4092564"/>
            <a:ext cx="2090527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101E55C-DEF2-CD3F-8931-43CBE1B88947}"/>
              </a:ext>
            </a:extLst>
          </p:cNvPr>
          <p:cNvCxnSpPr>
            <a:cxnSpLocks/>
          </p:cNvCxnSpPr>
          <p:nvPr/>
        </p:nvCxnSpPr>
        <p:spPr>
          <a:xfrm>
            <a:off x="9455423" y="4322673"/>
            <a:ext cx="2368342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3AFE30CE-0CAE-3B11-3A32-0B7242BF2BCA}"/>
              </a:ext>
            </a:extLst>
          </p:cNvPr>
          <p:cNvSpPr/>
          <p:nvPr/>
        </p:nvSpPr>
        <p:spPr>
          <a:xfrm>
            <a:off x="1746848" y="3153784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029F85CB-6357-7B43-3130-C07B364FBCDB}"/>
              </a:ext>
            </a:extLst>
          </p:cNvPr>
          <p:cNvSpPr/>
          <p:nvPr/>
        </p:nvSpPr>
        <p:spPr>
          <a:xfrm>
            <a:off x="4414834" y="3264800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G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F456244-7ABE-5C12-903F-8FA0752105EC}"/>
              </a:ext>
            </a:extLst>
          </p:cNvPr>
          <p:cNvCxnSpPr>
            <a:stCxn id="9" idx="3"/>
            <a:endCxn id="42" idx="7"/>
          </p:cNvCxnSpPr>
          <p:nvPr/>
        </p:nvCxnSpPr>
        <p:spPr>
          <a:xfrm flipH="1">
            <a:off x="2244192" y="2901936"/>
            <a:ext cx="1081166" cy="29994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F1D0FB67-6220-3AE6-FED2-879E4C650761}"/>
              </a:ext>
            </a:extLst>
          </p:cNvPr>
          <p:cNvCxnSpPr>
            <a:cxnSpLocks/>
            <a:stCxn id="9" idx="5"/>
            <a:endCxn id="43" idx="1"/>
          </p:cNvCxnSpPr>
          <p:nvPr/>
        </p:nvCxnSpPr>
        <p:spPr>
          <a:xfrm>
            <a:off x="3737371" y="2901936"/>
            <a:ext cx="762794" cy="41095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>
            <a:extLst>
              <a:ext uri="{FF2B5EF4-FFF2-40B4-BE49-F238E27FC236}">
                <a16:creationId xmlns:a16="http://schemas.microsoft.com/office/drawing/2014/main" id="{A58A6F72-76FE-660E-DC28-3EC4E3413D28}"/>
              </a:ext>
            </a:extLst>
          </p:cNvPr>
          <p:cNvSpPr/>
          <p:nvPr/>
        </p:nvSpPr>
        <p:spPr>
          <a:xfrm>
            <a:off x="8225225" y="3439214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AFE03C2-DE60-CCFB-A77F-BEC30E9155CF}"/>
              </a:ext>
            </a:extLst>
          </p:cNvPr>
          <p:cNvSpPr txBox="1"/>
          <p:nvPr/>
        </p:nvSpPr>
        <p:spPr>
          <a:xfrm>
            <a:off x="7847330" y="3304893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J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1DC7D1A8-C021-4F2B-E7F1-0E198CDAFF57}"/>
              </a:ext>
            </a:extLst>
          </p:cNvPr>
          <p:cNvSpPr/>
          <p:nvPr/>
        </p:nvSpPr>
        <p:spPr>
          <a:xfrm>
            <a:off x="10418837" y="5513097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610B140-6A25-B62E-C7F6-5F3785D9D871}"/>
              </a:ext>
            </a:extLst>
          </p:cNvPr>
          <p:cNvSpPr txBox="1"/>
          <p:nvPr/>
        </p:nvSpPr>
        <p:spPr>
          <a:xfrm>
            <a:off x="10040942" y="5378776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="1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C816848-C40C-25C8-78AF-7452AC0ABB9D}"/>
              </a:ext>
            </a:extLst>
          </p:cNvPr>
          <p:cNvSpPr txBox="1"/>
          <p:nvPr/>
        </p:nvSpPr>
        <p:spPr>
          <a:xfrm>
            <a:off x="10112797" y="5385573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K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351E78B-B0C0-3D4B-06B3-811BFFE66575}"/>
              </a:ext>
            </a:extLst>
          </p:cNvPr>
          <p:cNvCxnSpPr>
            <a:cxnSpLocks/>
          </p:cNvCxnSpPr>
          <p:nvPr/>
        </p:nvCxnSpPr>
        <p:spPr>
          <a:xfrm>
            <a:off x="8255761" y="2523885"/>
            <a:ext cx="21262" cy="1591931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AD9637D-3F3A-3487-9AD1-4C3C07B53FC2}"/>
              </a:ext>
            </a:extLst>
          </p:cNvPr>
          <p:cNvCxnSpPr>
            <a:cxnSpLocks/>
          </p:cNvCxnSpPr>
          <p:nvPr/>
        </p:nvCxnSpPr>
        <p:spPr>
          <a:xfrm>
            <a:off x="10620788" y="2513703"/>
            <a:ext cx="0" cy="1803809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8672FF9-DA7F-F779-E35D-7E12ED930755}"/>
              </a:ext>
            </a:extLst>
          </p:cNvPr>
          <p:cNvCxnSpPr>
            <a:cxnSpLocks/>
          </p:cNvCxnSpPr>
          <p:nvPr/>
        </p:nvCxnSpPr>
        <p:spPr>
          <a:xfrm>
            <a:off x="10418837" y="4317512"/>
            <a:ext cx="33885" cy="2087602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D887B628-0321-59C6-FF0F-4FD84385164B}"/>
              </a:ext>
            </a:extLst>
          </p:cNvPr>
          <p:cNvSpPr/>
          <p:nvPr/>
        </p:nvSpPr>
        <p:spPr>
          <a:xfrm>
            <a:off x="2298407" y="3808898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H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AD751162-0736-2CC0-FA92-F0B576CD3F47}"/>
              </a:ext>
            </a:extLst>
          </p:cNvPr>
          <p:cNvSpPr/>
          <p:nvPr/>
        </p:nvSpPr>
        <p:spPr>
          <a:xfrm>
            <a:off x="1103010" y="3787416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J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8D40D201-84DB-69EB-27B9-A3C0DF23E570}"/>
              </a:ext>
            </a:extLst>
          </p:cNvPr>
          <p:cNvSpPr/>
          <p:nvPr/>
        </p:nvSpPr>
        <p:spPr>
          <a:xfrm>
            <a:off x="5557740" y="3800935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K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B8089832-E650-C1BE-B24D-9A9D1B4CD49D}"/>
              </a:ext>
            </a:extLst>
          </p:cNvPr>
          <p:cNvSpPr/>
          <p:nvPr/>
        </p:nvSpPr>
        <p:spPr>
          <a:xfrm>
            <a:off x="3240027" y="3808898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52E7AA8F-D874-CD73-E4D3-43A8735B14D9}"/>
              </a:ext>
            </a:extLst>
          </p:cNvPr>
          <p:cNvSpPr/>
          <p:nvPr/>
        </p:nvSpPr>
        <p:spPr>
          <a:xfrm>
            <a:off x="461987" y="4528724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FAF503EE-C18D-71A4-0995-54722E9B0135}"/>
              </a:ext>
            </a:extLst>
          </p:cNvPr>
          <p:cNvSpPr/>
          <p:nvPr/>
        </p:nvSpPr>
        <p:spPr>
          <a:xfrm>
            <a:off x="1513535" y="4528724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A2E21B7-1B61-588C-F3B6-B6B3C30A5E09}"/>
              </a:ext>
            </a:extLst>
          </p:cNvPr>
          <p:cNvSpPr/>
          <p:nvPr/>
        </p:nvSpPr>
        <p:spPr>
          <a:xfrm>
            <a:off x="3799315" y="4514607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J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ECA19267-DD5A-7898-82CC-B6248D3A4333}"/>
              </a:ext>
            </a:extLst>
          </p:cNvPr>
          <p:cNvSpPr/>
          <p:nvPr/>
        </p:nvSpPr>
        <p:spPr>
          <a:xfrm>
            <a:off x="6348278" y="4536985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I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885B5B44-A773-FAD7-61F1-1109E129FFBC}"/>
              </a:ext>
            </a:extLst>
          </p:cNvPr>
          <p:cNvSpPr/>
          <p:nvPr/>
        </p:nvSpPr>
        <p:spPr>
          <a:xfrm>
            <a:off x="4853258" y="4536985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F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0BF0109E-3CA5-E5A9-0298-9F3F729993F6}"/>
              </a:ext>
            </a:extLst>
          </p:cNvPr>
          <p:cNvCxnSpPr>
            <a:cxnSpLocks/>
            <a:stCxn id="42" idx="3"/>
            <a:endCxn id="48" idx="0"/>
          </p:cNvCxnSpPr>
          <p:nvPr/>
        </p:nvCxnSpPr>
        <p:spPr>
          <a:xfrm flipH="1">
            <a:off x="1394348" y="3434091"/>
            <a:ext cx="437831" cy="35332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4E52856E-E66D-511E-2BBE-9F73E68E12E7}"/>
              </a:ext>
            </a:extLst>
          </p:cNvPr>
          <p:cNvCxnSpPr>
            <a:cxnSpLocks/>
            <a:stCxn id="42" idx="5"/>
            <a:endCxn id="47" idx="0"/>
          </p:cNvCxnSpPr>
          <p:nvPr/>
        </p:nvCxnSpPr>
        <p:spPr>
          <a:xfrm>
            <a:off x="2244192" y="3434091"/>
            <a:ext cx="345553" cy="37480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95203130-E935-7125-FAE3-414036E27025}"/>
              </a:ext>
            </a:extLst>
          </p:cNvPr>
          <p:cNvCxnSpPr>
            <a:cxnSpLocks/>
            <a:stCxn id="43" idx="3"/>
            <a:endCxn id="55" idx="7"/>
          </p:cNvCxnSpPr>
          <p:nvPr/>
        </p:nvCxnSpPr>
        <p:spPr>
          <a:xfrm flipH="1">
            <a:off x="3737371" y="3545107"/>
            <a:ext cx="762794" cy="31188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FF685035-1E46-E754-171D-042299D5F40D}"/>
              </a:ext>
            </a:extLst>
          </p:cNvPr>
          <p:cNvCxnSpPr>
            <a:cxnSpLocks/>
            <a:stCxn id="43" idx="5"/>
            <a:endCxn id="54" idx="1"/>
          </p:cNvCxnSpPr>
          <p:nvPr/>
        </p:nvCxnSpPr>
        <p:spPr>
          <a:xfrm>
            <a:off x="4912178" y="3545107"/>
            <a:ext cx="730893" cy="303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9D83DA32-F72B-20BF-BB67-C6C827FDE8F6}"/>
              </a:ext>
            </a:extLst>
          </p:cNvPr>
          <p:cNvCxnSpPr>
            <a:cxnSpLocks/>
            <a:stCxn id="55" idx="5"/>
            <a:endCxn id="7" idx="0"/>
          </p:cNvCxnSpPr>
          <p:nvPr/>
        </p:nvCxnSpPr>
        <p:spPr>
          <a:xfrm>
            <a:off x="3737371" y="4089205"/>
            <a:ext cx="353282" cy="42540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30EA0F06-F88E-89F0-6634-EC6FD442F9F4}"/>
              </a:ext>
            </a:extLst>
          </p:cNvPr>
          <p:cNvCxnSpPr>
            <a:cxnSpLocks/>
            <a:stCxn id="48" idx="5"/>
            <a:endCxn id="58" idx="0"/>
          </p:cNvCxnSpPr>
          <p:nvPr/>
        </p:nvCxnSpPr>
        <p:spPr>
          <a:xfrm>
            <a:off x="1600354" y="4067723"/>
            <a:ext cx="204519" cy="46100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F79CC311-AA18-6439-F4B3-FA3172F83C6A}"/>
              </a:ext>
            </a:extLst>
          </p:cNvPr>
          <p:cNvCxnSpPr>
            <a:cxnSpLocks/>
            <a:stCxn id="48" idx="3"/>
            <a:endCxn id="57" idx="0"/>
          </p:cNvCxnSpPr>
          <p:nvPr/>
        </p:nvCxnSpPr>
        <p:spPr>
          <a:xfrm flipH="1">
            <a:off x="753325" y="4067723"/>
            <a:ext cx="435016" cy="46100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C1876754-C553-08D9-845F-E4294CA61C06}"/>
              </a:ext>
            </a:extLst>
          </p:cNvPr>
          <p:cNvCxnSpPr>
            <a:cxnSpLocks/>
            <a:stCxn id="54" idx="3"/>
            <a:endCxn id="56" idx="0"/>
          </p:cNvCxnSpPr>
          <p:nvPr/>
        </p:nvCxnSpPr>
        <p:spPr>
          <a:xfrm flipH="1">
            <a:off x="5144596" y="4081242"/>
            <a:ext cx="498475" cy="45574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93C13351-D54B-60A6-74E9-BCA7CA38C681}"/>
              </a:ext>
            </a:extLst>
          </p:cNvPr>
          <p:cNvCxnSpPr>
            <a:cxnSpLocks/>
            <a:stCxn id="54" idx="5"/>
            <a:endCxn id="44" idx="0"/>
          </p:cNvCxnSpPr>
          <p:nvPr/>
        </p:nvCxnSpPr>
        <p:spPr>
          <a:xfrm>
            <a:off x="6055084" y="4081242"/>
            <a:ext cx="584532" cy="45574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15888444-9857-B7CF-973B-B7CB5193D53C}"/>
              </a:ext>
            </a:extLst>
          </p:cNvPr>
          <p:cNvSpPr/>
          <p:nvPr/>
        </p:nvSpPr>
        <p:spPr>
          <a:xfrm>
            <a:off x="10934084" y="4890146"/>
            <a:ext cx="74542" cy="82100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8CFB3A-E67B-0361-1345-51BCBD9AE28E}"/>
              </a:ext>
            </a:extLst>
          </p:cNvPr>
          <p:cNvSpPr txBox="1"/>
          <p:nvPr/>
        </p:nvSpPr>
        <p:spPr>
          <a:xfrm>
            <a:off x="10607753" y="4746530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Z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522E945C-7EBC-B523-EC72-1560AB6072CE}"/>
              </a:ext>
            </a:extLst>
          </p:cNvPr>
          <p:cNvCxnSpPr/>
          <p:nvPr/>
        </p:nvCxnSpPr>
        <p:spPr>
          <a:xfrm>
            <a:off x="3909060" y="2621629"/>
            <a:ext cx="944198" cy="528568"/>
          </a:xfrm>
          <a:prstGeom prst="straightConnector1">
            <a:avLst/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72BDBA73-0EDA-A63F-883F-E3FC5B31196B}"/>
              </a:ext>
            </a:extLst>
          </p:cNvPr>
          <p:cNvCxnSpPr/>
          <p:nvPr/>
        </p:nvCxnSpPr>
        <p:spPr>
          <a:xfrm>
            <a:off x="10829359" y="4351700"/>
            <a:ext cx="141996" cy="538446"/>
          </a:xfrm>
          <a:prstGeom prst="straightConnector1">
            <a:avLst/>
          </a:prstGeom>
          <a:ln w="254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73490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KD-Trees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483249" y="896078"/>
                <a:ext cx="11375376" cy="1486485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Can rapidly 3-nearest neighbor query a KD-Tree by following the node splits  </a:t>
                </a:r>
                <a:endParaRPr lang="en-US" sz="2400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The value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</a:rPr>
                  <a:t> for </a:t>
                </a:r>
                <a:r>
                  <a:rPr lang="en-US" i="1" dirty="0">
                    <a:latin typeface="+mn-lt"/>
                  </a:rPr>
                  <a:t>Z</a:t>
                </a:r>
                <a:r>
                  <a:rPr lang="en-US" dirty="0">
                    <a:latin typeface="+mn-lt"/>
                  </a:rPr>
                  <a:t> is less than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</a:rPr>
                  <a:t> of </a:t>
                </a:r>
                <a:r>
                  <a:rPr lang="en-US" i="1" dirty="0">
                    <a:latin typeface="+mn-lt"/>
                  </a:rPr>
                  <a:t>G</a:t>
                </a:r>
              </a:p>
              <a:p>
                <a:r>
                  <a:rPr lang="en-US" dirty="0">
                    <a:latin typeface="+mn-lt"/>
                  </a:rPr>
                  <a:t>So branch right to </a:t>
                </a:r>
                <a:r>
                  <a:rPr lang="en-US" i="1" dirty="0">
                    <a:latin typeface="+mn-lt"/>
                  </a:rPr>
                  <a:t>K</a:t>
                </a:r>
                <a:r>
                  <a:rPr lang="en-US" dirty="0">
                    <a:latin typeface="+mn-lt"/>
                  </a:rPr>
                  <a:t>, find distance  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483249" y="896078"/>
                <a:ext cx="11375376" cy="1486485"/>
              </a:xfrm>
              <a:blipFill>
                <a:blip r:embed="rId3"/>
                <a:stretch>
                  <a:fillRect l="-1072" t="-9426" b="-110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B14A7D1F-54C3-B415-BE5C-71BD7253A906}"/>
              </a:ext>
            </a:extLst>
          </p:cNvPr>
          <p:cNvSpPr/>
          <p:nvPr/>
        </p:nvSpPr>
        <p:spPr>
          <a:xfrm>
            <a:off x="7364896" y="2527297"/>
            <a:ext cx="4427882" cy="388123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07FCA7A-4446-F826-CED2-EBC82CEB796E}"/>
              </a:ext>
            </a:extLst>
          </p:cNvPr>
          <p:cNvCxnSpPr/>
          <p:nvPr/>
        </p:nvCxnSpPr>
        <p:spPr>
          <a:xfrm>
            <a:off x="7349986" y="6405114"/>
            <a:ext cx="444776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CBC05C5-E0C5-2566-ECF3-6436D1EE3921}"/>
              </a:ext>
            </a:extLst>
          </p:cNvPr>
          <p:cNvCxnSpPr>
            <a:cxnSpLocks/>
          </p:cNvCxnSpPr>
          <p:nvPr/>
        </p:nvCxnSpPr>
        <p:spPr>
          <a:xfrm flipV="1">
            <a:off x="7349986" y="2479158"/>
            <a:ext cx="14910" cy="39259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E6D8E65-7922-0042-BB6B-75301931E555}"/>
                  </a:ext>
                </a:extLst>
              </p:cNvPr>
              <p:cNvSpPr txBox="1"/>
              <p:nvPr/>
            </p:nvSpPr>
            <p:spPr>
              <a:xfrm>
                <a:off x="11466030" y="6408527"/>
                <a:ext cx="3925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E6D8E65-7922-0042-BB6B-75301931E5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66030" y="6408527"/>
                <a:ext cx="39259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C79F702-D745-C7E9-77AF-0A4A3659C9B3}"/>
                  </a:ext>
                </a:extLst>
              </p:cNvPr>
              <p:cNvSpPr txBox="1"/>
              <p:nvPr/>
            </p:nvSpPr>
            <p:spPr>
              <a:xfrm>
                <a:off x="6957391" y="2509768"/>
                <a:ext cx="3925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C79F702-D745-C7E9-77AF-0A4A3659C9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7391" y="2509768"/>
                <a:ext cx="392595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Oval 15">
            <a:extLst>
              <a:ext uri="{FF2B5EF4-FFF2-40B4-BE49-F238E27FC236}">
                <a16:creationId xmlns:a16="http://schemas.microsoft.com/office/drawing/2014/main" id="{4882EE0D-D6C9-FC10-F5EC-BDC56DC294EE}"/>
              </a:ext>
            </a:extLst>
          </p:cNvPr>
          <p:cNvSpPr/>
          <p:nvPr/>
        </p:nvSpPr>
        <p:spPr>
          <a:xfrm>
            <a:off x="7856881" y="2879100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D63A256-B3B0-A451-4A25-FEB6135BE1BA}"/>
              </a:ext>
            </a:extLst>
          </p:cNvPr>
          <p:cNvSpPr/>
          <p:nvPr/>
        </p:nvSpPr>
        <p:spPr>
          <a:xfrm>
            <a:off x="10765733" y="4281623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BAB355B-EC32-114B-7136-B9C0571C7C92}"/>
              </a:ext>
            </a:extLst>
          </p:cNvPr>
          <p:cNvSpPr/>
          <p:nvPr/>
        </p:nvSpPr>
        <p:spPr>
          <a:xfrm>
            <a:off x="10590142" y="3150197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33D8D12-9799-0AF8-6DC0-D77BB283106C}"/>
              </a:ext>
            </a:extLst>
          </p:cNvPr>
          <p:cNvSpPr/>
          <p:nvPr/>
        </p:nvSpPr>
        <p:spPr>
          <a:xfrm>
            <a:off x="8702538" y="4051514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374E17F-B031-99CB-0726-F5BB9CB388A4}"/>
              </a:ext>
            </a:extLst>
          </p:cNvPr>
          <p:cNvSpPr/>
          <p:nvPr/>
        </p:nvSpPr>
        <p:spPr>
          <a:xfrm>
            <a:off x="11198086" y="5009001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BF1C086-76F7-15A5-405A-2B1C3535124A}"/>
              </a:ext>
            </a:extLst>
          </p:cNvPr>
          <p:cNvSpPr/>
          <p:nvPr/>
        </p:nvSpPr>
        <p:spPr>
          <a:xfrm>
            <a:off x="8990772" y="2920150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86A8FC5B-620D-A1BF-6BC4-873B76FAE647}"/>
              </a:ext>
            </a:extLst>
          </p:cNvPr>
          <p:cNvSpPr/>
          <p:nvPr/>
        </p:nvSpPr>
        <p:spPr>
          <a:xfrm>
            <a:off x="8298346" y="5396182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63E4CEA-3791-C106-5548-5F348370B2DB}"/>
              </a:ext>
            </a:extLst>
          </p:cNvPr>
          <p:cNvSpPr/>
          <p:nvPr/>
        </p:nvSpPr>
        <p:spPr>
          <a:xfrm>
            <a:off x="10189264" y="4769607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5833A7A-73B6-90E6-AA10-137E0647752D}"/>
              </a:ext>
            </a:extLst>
          </p:cNvPr>
          <p:cNvSpPr/>
          <p:nvPr/>
        </p:nvSpPr>
        <p:spPr>
          <a:xfrm>
            <a:off x="11451121" y="3632051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B792E8F-50BE-AFEF-FABC-107D4A4117D1}"/>
              </a:ext>
            </a:extLst>
          </p:cNvPr>
          <p:cNvSpPr/>
          <p:nvPr/>
        </p:nvSpPr>
        <p:spPr>
          <a:xfrm>
            <a:off x="9380881" y="4403100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C70E88D-9C2B-B5CC-A069-3E0307990DCD}"/>
              </a:ext>
            </a:extLst>
          </p:cNvPr>
          <p:cNvSpPr txBox="1"/>
          <p:nvPr/>
        </p:nvSpPr>
        <p:spPr>
          <a:xfrm>
            <a:off x="7492242" y="2694434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62E297-F486-36A1-62BF-8E11A23ECE19}"/>
              </a:ext>
            </a:extLst>
          </p:cNvPr>
          <p:cNvSpPr txBox="1"/>
          <p:nvPr/>
        </p:nvSpPr>
        <p:spPr>
          <a:xfrm>
            <a:off x="8612877" y="2785829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854F709-8186-272D-99A3-F57F3BB196F6}"/>
              </a:ext>
            </a:extLst>
          </p:cNvPr>
          <p:cNvSpPr txBox="1"/>
          <p:nvPr/>
        </p:nvSpPr>
        <p:spPr>
          <a:xfrm>
            <a:off x="10263806" y="3022834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0C53109-9AE3-4C26-DD27-020538E5C27E}"/>
              </a:ext>
            </a:extLst>
          </p:cNvPr>
          <p:cNvSpPr txBox="1"/>
          <p:nvPr/>
        </p:nvSpPr>
        <p:spPr>
          <a:xfrm>
            <a:off x="8408978" y="3760003"/>
            <a:ext cx="280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A8BF2E9-1917-8178-CD20-D0C2ADC86599}"/>
              </a:ext>
            </a:extLst>
          </p:cNvPr>
          <p:cNvSpPr txBox="1"/>
          <p:nvPr/>
        </p:nvSpPr>
        <p:spPr>
          <a:xfrm>
            <a:off x="8982905" y="4272775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9768283-D911-AC83-FE14-967657CCCC64}"/>
              </a:ext>
            </a:extLst>
          </p:cNvPr>
          <p:cNvSpPr txBox="1"/>
          <p:nvPr/>
        </p:nvSpPr>
        <p:spPr>
          <a:xfrm>
            <a:off x="9818413" y="4658341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34F8A89-DA2A-6C1E-B425-A300F9CD0154}"/>
              </a:ext>
            </a:extLst>
          </p:cNvPr>
          <p:cNvSpPr txBox="1"/>
          <p:nvPr/>
        </p:nvSpPr>
        <p:spPr>
          <a:xfrm>
            <a:off x="10459314" y="4244087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78B79F8-325C-9EB5-4757-47CB697CD9A8}"/>
              </a:ext>
            </a:extLst>
          </p:cNvPr>
          <p:cNvSpPr txBox="1"/>
          <p:nvPr/>
        </p:nvSpPr>
        <p:spPr>
          <a:xfrm>
            <a:off x="7966492" y="5252566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6DF3D48-6FC0-DF4D-CDA2-6A32B45FC249}"/>
              </a:ext>
            </a:extLst>
          </p:cNvPr>
          <p:cNvSpPr txBox="1"/>
          <p:nvPr/>
        </p:nvSpPr>
        <p:spPr>
          <a:xfrm>
            <a:off x="11376370" y="4921224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CB60096-A2F4-8F11-10DF-341F0533FAC5}"/>
              </a:ext>
            </a:extLst>
          </p:cNvPr>
          <p:cNvSpPr txBox="1"/>
          <p:nvPr/>
        </p:nvSpPr>
        <p:spPr>
          <a:xfrm>
            <a:off x="11155844" y="3511675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J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60AF411-0EBE-76B9-8C90-D8C188D8F8DA}"/>
              </a:ext>
            </a:extLst>
          </p:cNvPr>
          <p:cNvCxnSpPr>
            <a:cxnSpLocks/>
          </p:cNvCxnSpPr>
          <p:nvPr/>
        </p:nvCxnSpPr>
        <p:spPr>
          <a:xfrm flipH="1">
            <a:off x="9424436" y="2548279"/>
            <a:ext cx="955" cy="3873842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568DB51C-B154-2529-4607-53D06FB0F29A}"/>
              </a:ext>
            </a:extLst>
          </p:cNvPr>
          <p:cNvSpPr/>
          <p:nvPr/>
        </p:nvSpPr>
        <p:spPr>
          <a:xfrm>
            <a:off x="3240027" y="2621629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4B7EC58-2157-B3D7-5A45-4D2086343167}"/>
              </a:ext>
            </a:extLst>
          </p:cNvPr>
          <p:cNvCxnSpPr>
            <a:cxnSpLocks/>
          </p:cNvCxnSpPr>
          <p:nvPr/>
        </p:nvCxnSpPr>
        <p:spPr>
          <a:xfrm>
            <a:off x="7364896" y="4092564"/>
            <a:ext cx="2090527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101E55C-DEF2-CD3F-8931-43CBE1B88947}"/>
              </a:ext>
            </a:extLst>
          </p:cNvPr>
          <p:cNvCxnSpPr>
            <a:cxnSpLocks/>
          </p:cNvCxnSpPr>
          <p:nvPr/>
        </p:nvCxnSpPr>
        <p:spPr>
          <a:xfrm>
            <a:off x="9455423" y="4322673"/>
            <a:ext cx="2368342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3AFE30CE-0CAE-3B11-3A32-0B7242BF2BCA}"/>
              </a:ext>
            </a:extLst>
          </p:cNvPr>
          <p:cNvSpPr/>
          <p:nvPr/>
        </p:nvSpPr>
        <p:spPr>
          <a:xfrm>
            <a:off x="1746848" y="3153784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029F85CB-6357-7B43-3130-C07B364FBCDB}"/>
              </a:ext>
            </a:extLst>
          </p:cNvPr>
          <p:cNvSpPr/>
          <p:nvPr/>
        </p:nvSpPr>
        <p:spPr>
          <a:xfrm>
            <a:off x="4414834" y="3264800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G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F456244-7ABE-5C12-903F-8FA0752105EC}"/>
              </a:ext>
            </a:extLst>
          </p:cNvPr>
          <p:cNvCxnSpPr>
            <a:stCxn id="9" idx="3"/>
            <a:endCxn id="42" idx="7"/>
          </p:cNvCxnSpPr>
          <p:nvPr/>
        </p:nvCxnSpPr>
        <p:spPr>
          <a:xfrm flipH="1">
            <a:off x="2244192" y="2901936"/>
            <a:ext cx="1081166" cy="29994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F1D0FB67-6220-3AE6-FED2-879E4C650761}"/>
              </a:ext>
            </a:extLst>
          </p:cNvPr>
          <p:cNvCxnSpPr>
            <a:cxnSpLocks/>
            <a:stCxn id="9" idx="5"/>
            <a:endCxn id="43" idx="1"/>
          </p:cNvCxnSpPr>
          <p:nvPr/>
        </p:nvCxnSpPr>
        <p:spPr>
          <a:xfrm>
            <a:off x="3737371" y="2901936"/>
            <a:ext cx="762794" cy="41095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>
            <a:extLst>
              <a:ext uri="{FF2B5EF4-FFF2-40B4-BE49-F238E27FC236}">
                <a16:creationId xmlns:a16="http://schemas.microsoft.com/office/drawing/2014/main" id="{A58A6F72-76FE-660E-DC28-3EC4E3413D28}"/>
              </a:ext>
            </a:extLst>
          </p:cNvPr>
          <p:cNvSpPr/>
          <p:nvPr/>
        </p:nvSpPr>
        <p:spPr>
          <a:xfrm>
            <a:off x="8225225" y="3439214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AFE03C2-DE60-CCFB-A77F-BEC30E9155CF}"/>
              </a:ext>
            </a:extLst>
          </p:cNvPr>
          <p:cNvSpPr txBox="1"/>
          <p:nvPr/>
        </p:nvSpPr>
        <p:spPr>
          <a:xfrm>
            <a:off x="7847330" y="3304893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J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1DC7D1A8-C021-4F2B-E7F1-0E198CDAFF57}"/>
              </a:ext>
            </a:extLst>
          </p:cNvPr>
          <p:cNvSpPr/>
          <p:nvPr/>
        </p:nvSpPr>
        <p:spPr>
          <a:xfrm>
            <a:off x="10418837" y="5513097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610B140-6A25-B62E-C7F6-5F3785D9D871}"/>
              </a:ext>
            </a:extLst>
          </p:cNvPr>
          <p:cNvSpPr txBox="1"/>
          <p:nvPr/>
        </p:nvSpPr>
        <p:spPr>
          <a:xfrm>
            <a:off x="10040942" y="5378776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="1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C816848-C40C-25C8-78AF-7452AC0ABB9D}"/>
              </a:ext>
            </a:extLst>
          </p:cNvPr>
          <p:cNvSpPr txBox="1"/>
          <p:nvPr/>
        </p:nvSpPr>
        <p:spPr>
          <a:xfrm>
            <a:off x="10112797" y="5385573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K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351E78B-B0C0-3D4B-06B3-811BFFE66575}"/>
              </a:ext>
            </a:extLst>
          </p:cNvPr>
          <p:cNvCxnSpPr>
            <a:cxnSpLocks/>
          </p:cNvCxnSpPr>
          <p:nvPr/>
        </p:nvCxnSpPr>
        <p:spPr>
          <a:xfrm>
            <a:off x="8255761" y="2523885"/>
            <a:ext cx="21262" cy="1591931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AD9637D-3F3A-3487-9AD1-4C3C07B53FC2}"/>
              </a:ext>
            </a:extLst>
          </p:cNvPr>
          <p:cNvCxnSpPr>
            <a:cxnSpLocks/>
          </p:cNvCxnSpPr>
          <p:nvPr/>
        </p:nvCxnSpPr>
        <p:spPr>
          <a:xfrm>
            <a:off x="10620788" y="2513703"/>
            <a:ext cx="0" cy="1803809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8672FF9-DA7F-F779-E35D-7E12ED930755}"/>
              </a:ext>
            </a:extLst>
          </p:cNvPr>
          <p:cNvCxnSpPr>
            <a:cxnSpLocks/>
          </p:cNvCxnSpPr>
          <p:nvPr/>
        </p:nvCxnSpPr>
        <p:spPr>
          <a:xfrm>
            <a:off x="10418837" y="4317512"/>
            <a:ext cx="33885" cy="2087602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D887B628-0321-59C6-FF0F-4FD84385164B}"/>
              </a:ext>
            </a:extLst>
          </p:cNvPr>
          <p:cNvSpPr/>
          <p:nvPr/>
        </p:nvSpPr>
        <p:spPr>
          <a:xfrm>
            <a:off x="2298407" y="3808898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H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AD751162-0736-2CC0-FA92-F0B576CD3F47}"/>
              </a:ext>
            </a:extLst>
          </p:cNvPr>
          <p:cNvSpPr/>
          <p:nvPr/>
        </p:nvSpPr>
        <p:spPr>
          <a:xfrm>
            <a:off x="1103010" y="3787416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J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8D40D201-84DB-69EB-27B9-A3C0DF23E570}"/>
              </a:ext>
            </a:extLst>
          </p:cNvPr>
          <p:cNvSpPr/>
          <p:nvPr/>
        </p:nvSpPr>
        <p:spPr>
          <a:xfrm>
            <a:off x="5557740" y="3800935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K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B8089832-E650-C1BE-B24D-9A9D1B4CD49D}"/>
              </a:ext>
            </a:extLst>
          </p:cNvPr>
          <p:cNvSpPr/>
          <p:nvPr/>
        </p:nvSpPr>
        <p:spPr>
          <a:xfrm>
            <a:off x="3240027" y="3808898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52E7AA8F-D874-CD73-E4D3-43A8735B14D9}"/>
              </a:ext>
            </a:extLst>
          </p:cNvPr>
          <p:cNvSpPr/>
          <p:nvPr/>
        </p:nvSpPr>
        <p:spPr>
          <a:xfrm>
            <a:off x="461987" y="4528724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FAF503EE-C18D-71A4-0995-54722E9B0135}"/>
              </a:ext>
            </a:extLst>
          </p:cNvPr>
          <p:cNvSpPr/>
          <p:nvPr/>
        </p:nvSpPr>
        <p:spPr>
          <a:xfrm>
            <a:off x="1513535" y="4528724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A2E21B7-1B61-588C-F3B6-B6B3C30A5E09}"/>
              </a:ext>
            </a:extLst>
          </p:cNvPr>
          <p:cNvSpPr/>
          <p:nvPr/>
        </p:nvSpPr>
        <p:spPr>
          <a:xfrm>
            <a:off x="3799315" y="4514607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J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ECA19267-DD5A-7898-82CC-B6248D3A4333}"/>
              </a:ext>
            </a:extLst>
          </p:cNvPr>
          <p:cNvSpPr/>
          <p:nvPr/>
        </p:nvSpPr>
        <p:spPr>
          <a:xfrm>
            <a:off x="6348278" y="4536985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I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885B5B44-A773-FAD7-61F1-1109E129FFBC}"/>
              </a:ext>
            </a:extLst>
          </p:cNvPr>
          <p:cNvSpPr/>
          <p:nvPr/>
        </p:nvSpPr>
        <p:spPr>
          <a:xfrm>
            <a:off x="4853258" y="4536985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F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0BF0109E-3CA5-E5A9-0298-9F3F729993F6}"/>
              </a:ext>
            </a:extLst>
          </p:cNvPr>
          <p:cNvCxnSpPr>
            <a:cxnSpLocks/>
            <a:stCxn id="42" idx="3"/>
            <a:endCxn id="48" idx="0"/>
          </p:cNvCxnSpPr>
          <p:nvPr/>
        </p:nvCxnSpPr>
        <p:spPr>
          <a:xfrm flipH="1">
            <a:off x="1394348" y="3434091"/>
            <a:ext cx="437831" cy="35332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4E52856E-E66D-511E-2BBE-9F73E68E12E7}"/>
              </a:ext>
            </a:extLst>
          </p:cNvPr>
          <p:cNvCxnSpPr>
            <a:cxnSpLocks/>
            <a:stCxn id="42" idx="5"/>
            <a:endCxn id="47" idx="0"/>
          </p:cNvCxnSpPr>
          <p:nvPr/>
        </p:nvCxnSpPr>
        <p:spPr>
          <a:xfrm>
            <a:off x="2244192" y="3434091"/>
            <a:ext cx="345553" cy="37480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95203130-E935-7125-FAE3-414036E27025}"/>
              </a:ext>
            </a:extLst>
          </p:cNvPr>
          <p:cNvCxnSpPr>
            <a:cxnSpLocks/>
            <a:stCxn id="43" idx="3"/>
            <a:endCxn id="55" idx="7"/>
          </p:cNvCxnSpPr>
          <p:nvPr/>
        </p:nvCxnSpPr>
        <p:spPr>
          <a:xfrm flipH="1">
            <a:off x="3737371" y="3545107"/>
            <a:ext cx="762794" cy="31188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FF685035-1E46-E754-171D-042299D5F40D}"/>
              </a:ext>
            </a:extLst>
          </p:cNvPr>
          <p:cNvCxnSpPr>
            <a:cxnSpLocks/>
            <a:stCxn id="43" idx="5"/>
            <a:endCxn id="54" idx="1"/>
          </p:cNvCxnSpPr>
          <p:nvPr/>
        </p:nvCxnSpPr>
        <p:spPr>
          <a:xfrm>
            <a:off x="4912178" y="3545107"/>
            <a:ext cx="730893" cy="303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9D83DA32-F72B-20BF-BB67-C6C827FDE8F6}"/>
              </a:ext>
            </a:extLst>
          </p:cNvPr>
          <p:cNvCxnSpPr>
            <a:cxnSpLocks/>
            <a:stCxn id="55" idx="5"/>
            <a:endCxn id="7" idx="0"/>
          </p:cNvCxnSpPr>
          <p:nvPr/>
        </p:nvCxnSpPr>
        <p:spPr>
          <a:xfrm>
            <a:off x="3737371" y="4089205"/>
            <a:ext cx="353282" cy="42540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30EA0F06-F88E-89F0-6634-EC6FD442F9F4}"/>
              </a:ext>
            </a:extLst>
          </p:cNvPr>
          <p:cNvCxnSpPr>
            <a:cxnSpLocks/>
            <a:stCxn id="48" idx="5"/>
            <a:endCxn id="58" idx="0"/>
          </p:cNvCxnSpPr>
          <p:nvPr/>
        </p:nvCxnSpPr>
        <p:spPr>
          <a:xfrm>
            <a:off x="1600354" y="4067723"/>
            <a:ext cx="204519" cy="46100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F79CC311-AA18-6439-F4B3-FA3172F83C6A}"/>
              </a:ext>
            </a:extLst>
          </p:cNvPr>
          <p:cNvCxnSpPr>
            <a:cxnSpLocks/>
            <a:stCxn id="48" idx="3"/>
            <a:endCxn id="57" idx="0"/>
          </p:cNvCxnSpPr>
          <p:nvPr/>
        </p:nvCxnSpPr>
        <p:spPr>
          <a:xfrm flipH="1">
            <a:off x="753325" y="4067723"/>
            <a:ext cx="435016" cy="46100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C1876754-C553-08D9-845F-E4294CA61C06}"/>
              </a:ext>
            </a:extLst>
          </p:cNvPr>
          <p:cNvCxnSpPr>
            <a:cxnSpLocks/>
            <a:stCxn id="54" idx="3"/>
            <a:endCxn id="56" idx="0"/>
          </p:cNvCxnSpPr>
          <p:nvPr/>
        </p:nvCxnSpPr>
        <p:spPr>
          <a:xfrm flipH="1">
            <a:off x="5144596" y="4081242"/>
            <a:ext cx="498475" cy="45574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93C13351-D54B-60A6-74E9-BCA7CA38C681}"/>
              </a:ext>
            </a:extLst>
          </p:cNvPr>
          <p:cNvCxnSpPr>
            <a:cxnSpLocks/>
            <a:stCxn id="54" idx="5"/>
            <a:endCxn id="44" idx="0"/>
          </p:cNvCxnSpPr>
          <p:nvPr/>
        </p:nvCxnSpPr>
        <p:spPr>
          <a:xfrm>
            <a:off x="6055084" y="4081242"/>
            <a:ext cx="584532" cy="45574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15888444-9857-B7CF-973B-B7CB5193D53C}"/>
              </a:ext>
            </a:extLst>
          </p:cNvPr>
          <p:cNvSpPr/>
          <p:nvPr/>
        </p:nvSpPr>
        <p:spPr>
          <a:xfrm>
            <a:off x="10934084" y="4890146"/>
            <a:ext cx="74542" cy="82100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8CFB3A-E67B-0361-1345-51BCBD9AE28E}"/>
              </a:ext>
            </a:extLst>
          </p:cNvPr>
          <p:cNvSpPr txBox="1"/>
          <p:nvPr/>
        </p:nvSpPr>
        <p:spPr>
          <a:xfrm>
            <a:off x="10607753" y="4746530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Z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522E945C-7EBC-B523-EC72-1560AB6072CE}"/>
              </a:ext>
            </a:extLst>
          </p:cNvPr>
          <p:cNvCxnSpPr/>
          <p:nvPr/>
        </p:nvCxnSpPr>
        <p:spPr>
          <a:xfrm>
            <a:off x="3909060" y="2621629"/>
            <a:ext cx="944198" cy="528568"/>
          </a:xfrm>
          <a:prstGeom prst="straightConnector1">
            <a:avLst/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83F10AC4-E888-1F7C-3160-56A0F07D23B4}"/>
              </a:ext>
            </a:extLst>
          </p:cNvPr>
          <p:cNvCxnSpPr>
            <a:cxnSpLocks/>
          </p:cNvCxnSpPr>
          <p:nvPr/>
        </p:nvCxnSpPr>
        <p:spPr>
          <a:xfrm>
            <a:off x="5028045" y="3208251"/>
            <a:ext cx="984299" cy="488090"/>
          </a:xfrm>
          <a:prstGeom prst="straightConnector1">
            <a:avLst/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7397452-56DD-B179-2F6C-277725B4A95F}"/>
              </a:ext>
            </a:extLst>
          </p:cNvPr>
          <p:cNvCxnSpPr/>
          <p:nvPr/>
        </p:nvCxnSpPr>
        <p:spPr>
          <a:xfrm>
            <a:off x="10829359" y="4362586"/>
            <a:ext cx="141996" cy="538446"/>
          </a:xfrm>
          <a:prstGeom prst="straightConnector1">
            <a:avLst/>
          </a:prstGeom>
          <a:ln w="254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20A2AD60-03EE-314C-6D2A-73EDA48D967C}"/>
              </a:ext>
            </a:extLst>
          </p:cNvPr>
          <p:cNvCxnSpPr>
            <a:cxnSpLocks/>
          </p:cNvCxnSpPr>
          <p:nvPr/>
        </p:nvCxnSpPr>
        <p:spPr>
          <a:xfrm flipV="1">
            <a:off x="10493379" y="4931196"/>
            <a:ext cx="412959" cy="547086"/>
          </a:xfrm>
          <a:prstGeom prst="straightConnector1">
            <a:avLst/>
          </a:prstGeom>
          <a:ln w="254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17061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KD-Trees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10455" y="896078"/>
            <a:ext cx="11348170" cy="148648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Can rapidly 3-nearest neighbor query a KD-Tree by following the node splits  </a:t>
            </a:r>
            <a:endParaRPr lang="en-US" sz="2400" dirty="0">
              <a:latin typeface="+mn-lt"/>
            </a:endParaRPr>
          </a:p>
          <a:p>
            <a:r>
              <a:rPr lang="en-US" i="1" dirty="0">
                <a:latin typeface="+mn-lt"/>
              </a:rPr>
              <a:t>Z</a:t>
            </a:r>
            <a:r>
              <a:rPr lang="en-US" dirty="0">
                <a:latin typeface="+mn-lt"/>
              </a:rPr>
              <a:t> has nearest neighbors on graph </a:t>
            </a:r>
            <a:r>
              <a:rPr lang="en-US" i="1" dirty="0">
                <a:latin typeface="+mn-lt"/>
              </a:rPr>
              <a:t>I</a:t>
            </a:r>
            <a:r>
              <a:rPr lang="en-US" dirty="0">
                <a:latin typeface="+mn-lt"/>
              </a:rPr>
              <a:t>, </a:t>
            </a:r>
            <a:r>
              <a:rPr lang="en-US" i="1" dirty="0">
                <a:latin typeface="+mn-lt"/>
              </a:rPr>
              <a:t>G</a:t>
            </a:r>
            <a:r>
              <a:rPr lang="en-US" dirty="0">
                <a:latin typeface="+mn-lt"/>
              </a:rPr>
              <a:t>, </a:t>
            </a:r>
            <a:r>
              <a:rPr lang="en-US" i="1" dirty="0">
                <a:latin typeface="+mn-lt"/>
              </a:rPr>
              <a:t>K</a:t>
            </a:r>
          </a:p>
          <a:p>
            <a:r>
              <a:rPr lang="en-US" dirty="0">
                <a:latin typeface="+mn-lt"/>
              </a:rPr>
              <a:t>But is there a nearer neighbor on the graph?</a:t>
            </a:r>
            <a:endParaRPr lang="en-US" i="1" dirty="0">
              <a:latin typeface="+mn-lt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14A7D1F-54C3-B415-BE5C-71BD7253A906}"/>
              </a:ext>
            </a:extLst>
          </p:cNvPr>
          <p:cNvSpPr/>
          <p:nvPr/>
        </p:nvSpPr>
        <p:spPr>
          <a:xfrm>
            <a:off x="7364896" y="2527297"/>
            <a:ext cx="4427882" cy="388123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07FCA7A-4446-F826-CED2-EBC82CEB796E}"/>
              </a:ext>
            </a:extLst>
          </p:cNvPr>
          <p:cNvCxnSpPr/>
          <p:nvPr/>
        </p:nvCxnSpPr>
        <p:spPr>
          <a:xfrm>
            <a:off x="7349986" y="6405114"/>
            <a:ext cx="444776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CBC05C5-E0C5-2566-ECF3-6436D1EE3921}"/>
              </a:ext>
            </a:extLst>
          </p:cNvPr>
          <p:cNvCxnSpPr>
            <a:cxnSpLocks/>
          </p:cNvCxnSpPr>
          <p:nvPr/>
        </p:nvCxnSpPr>
        <p:spPr>
          <a:xfrm flipV="1">
            <a:off x="7349986" y="2479158"/>
            <a:ext cx="14910" cy="39259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E6D8E65-7922-0042-BB6B-75301931E555}"/>
                  </a:ext>
                </a:extLst>
              </p:cNvPr>
              <p:cNvSpPr txBox="1"/>
              <p:nvPr/>
            </p:nvSpPr>
            <p:spPr>
              <a:xfrm>
                <a:off x="11466030" y="6408527"/>
                <a:ext cx="3925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E6D8E65-7922-0042-BB6B-75301931E5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66030" y="6408527"/>
                <a:ext cx="392595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C79F702-D745-C7E9-77AF-0A4A3659C9B3}"/>
                  </a:ext>
                </a:extLst>
              </p:cNvPr>
              <p:cNvSpPr txBox="1"/>
              <p:nvPr/>
            </p:nvSpPr>
            <p:spPr>
              <a:xfrm>
                <a:off x="6957391" y="2509768"/>
                <a:ext cx="3925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C79F702-D745-C7E9-77AF-0A4A3659C9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7391" y="2509768"/>
                <a:ext cx="39259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Oval 15">
            <a:extLst>
              <a:ext uri="{FF2B5EF4-FFF2-40B4-BE49-F238E27FC236}">
                <a16:creationId xmlns:a16="http://schemas.microsoft.com/office/drawing/2014/main" id="{4882EE0D-D6C9-FC10-F5EC-BDC56DC294EE}"/>
              </a:ext>
            </a:extLst>
          </p:cNvPr>
          <p:cNvSpPr/>
          <p:nvPr/>
        </p:nvSpPr>
        <p:spPr>
          <a:xfrm>
            <a:off x="7856881" y="2879100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D63A256-B3B0-A451-4A25-FEB6135BE1BA}"/>
              </a:ext>
            </a:extLst>
          </p:cNvPr>
          <p:cNvSpPr/>
          <p:nvPr/>
        </p:nvSpPr>
        <p:spPr>
          <a:xfrm>
            <a:off x="10765733" y="4281623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BAB355B-EC32-114B-7136-B9C0571C7C92}"/>
              </a:ext>
            </a:extLst>
          </p:cNvPr>
          <p:cNvSpPr/>
          <p:nvPr/>
        </p:nvSpPr>
        <p:spPr>
          <a:xfrm>
            <a:off x="10590142" y="3150197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33D8D12-9799-0AF8-6DC0-D77BB283106C}"/>
              </a:ext>
            </a:extLst>
          </p:cNvPr>
          <p:cNvSpPr/>
          <p:nvPr/>
        </p:nvSpPr>
        <p:spPr>
          <a:xfrm>
            <a:off x="8702538" y="4051514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374E17F-B031-99CB-0726-F5BB9CB388A4}"/>
              </a:ext>
            </a:extLst>
          </p:cNvPr>
          <p:cNvSpPr/>
          <p:nvPr/>
        </p:nvSpPr>
        <p:spPr>
          <a:xfrm>
            <a:off x="11198086" y="5009001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BF1C086-76F7-15A5-405A-2B1C3535124A}"/>
              </a:ext>
            </a:extLst>
          </p:cNvPr>
          <p:cNvSpPr/>
          <p:nvPr/>
        </p:nvSpPr>
        <p:spPr>
          <a:xfrm>
            <a:off x="8990772" y="2920150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86A8FC5B-620D-A1BF-6BC4-873B76FAE647}"/>
              </a:ext>
            </a:extLst>
          </p:cNvPr>
          <p:cNvSpPr/>
          <p:nvPr/>
        </p:nvSpPr>
        <p:spPr>
          <a:xfrm>
            <a:off x="8298346" y="5396182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63E4CEA-3791-C106-5548-5F348370B2DB}"/>
              </a:ext>
            </a:extLst>
          </p:cNvPr>
          <p:cNvSpPr/>
          <p:nvPr/>
        </p:nvSpPr>
        <p:spPr>
          <a:xfrm>
            <a:off x="10189264" y="4769607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5833A7A-73B6-90E6-AA10-137E0647752D}"/>
              </a:ext>
            </a:extLst>
          </p:cNvPr>
          <p:cNvSpPr/>
          <p:nvPr/>
        </p:nvSpPr>
        <p:spPr>
          <a:xfrm>
            <a:off x="11451121" y="3632051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B792E8F-50BE-AFEF-FABC-107D4A4117D1}"/>
              </a:ext>
            </a:extLst>
          </p:cNvPr>
          <p:cNvSpPr/>
          <p:nvPr/>
        </p:nvSpPr>
        <p:spPr>
          <a:xfrm>
            <a:off x="9380881" y="4403100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C70E88D-9C2B-B5CC-A069-3E0307990DCD}"/>
              </a:ext>
            </a:extLst>
          </p:cNvPr>
          <p:cNvSpPr txBox="1"/>
          <p:nvPr/>
        </p:nvSpPr>
        <p:spPr>
          <a:xfrm>
            <a:off x="7492242" y="2694434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62E297-F486-36A1-62BF-8E11A23ECE19}"/>
              </a:ext>
            </a:extLst>
          </p:cNvPr>
          <p:cNvSpPr txBox="1"/>
          <p:nvPr/>
        </p:nvSpPr>
        <p:spPr>
          <a:xfrm>
            <a:off x="8612877" y="2785829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854F709-8186-272D-99A3-F57F3BB196F6}"/>
              </a:ext>
            </a:extLst>
          </p:cNvPr>
          <p:cNvSpPr txBox="1"/>
          <p:nvPr/>
        </p:nvSpPr>
        <p:spPr>
          <a:xfrm>
            <a:off x="10263806" y="3022834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0C53109-9AE3-4C26-DD27-020538E5C27E}"/>
              </a:ext>
            </a:extLst>
          </p:cNvPr>
          <p:cNvSpPr txBox="1"/>
          <p:nvPr/>
        </p:nvSpPr>
        <p:spPr>
          <a:xfrm>
            <a:off x="8408978" y="3760003"/>
            <a:ext cx="280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A8BF2E9-1917-8178-CD20-D0C2ADC86599}"/>
              </a:ext>
            </a:extLst>
          </p:cNvPr>
          <p:cNvSpPr txBox="1"/>
          <p:nvPr/>
        </p:nvSpPr>
        <p:spPr>
          <a:xfrm>
            <a:off x="8982905" y="4272775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9768283-D911-AC83-FE14-967657CCCC64}"/>
              </a:ext>
            </a:extLst>
          </p:cNvPr>
          <p:cNvSpPr txBox="1"/>
          <p:nvPr/>
        </p:nvSpPr>
        <p:spPr>
          <a:xfrm>
            <a:off x="9818413" y="4658341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34F8A89-DA2A-6C1E-B425-A300F9CD0154}"/>
              </a:ext>
            </a:extLst>
          </p:cNvPr>
          <p:cNvSpPr txBox="1"/>
          <p:nvPr/>
        </p:nvSpPr>
        <p:spPr>
          <a:xfrm>
            <a:off x="10459314" y="4244087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78B79F8-325C-9EB5-4757-47CB697CD9A8}"/>
              </a:ext>
            </a:extLst>
          </p:cNvPr>
          <p:cNvSpPr txBox="1"/>
          <p:nvPr/>
        </p:nvSpPr>
        <p:spPr>
          <a:xfrm>
            <a:off x="7966492" y="5252566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6DF3D48-6FC0-DF4D-CDA2-6A32B45FC249}"/>
              </a:ext>
            </a:extLst>
          </p:cNvPr>
          <p:cNvSpPr txBox="1"/>
          <p:nvPr/>
        </p:nvSpPr>
        <p:spPr>
          <a:xfrm>
            <a:off x="11376370" y="4921224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CB60096-A2F4-8F11-10DF-341F0533FAC5}"/>
              </a:ext>
            </a:extLst>
          </p:cNvPr>
          <p:cNvSpPr txBox="1"/>
          <p:nvPr/>
        </p:nvSpPr>
        <p:spPr>
          <a:xfrm>
            <a:off x="11155844" y="3511675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J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60AF411-0EBE-76B9-8C90-D8C188D8F8DA}"/>
              </a:ext>
            </a:extLst>
          </p:cNvPr>
          <p:cNvCxnSpPr>
            <a:cxnSpLocks/>
          </p:cNvCxnSpPr>
          <p:nvPr/>
        </p:nvCxnSpPr>
        <p:spPr>
          <a:xfrm flipH="1">
            <a:off x="9424436" y="2548279"/>
            <a:ext cx="955" cy="3873842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568DB51C-B154-2529-4607-53D06FB0F29A}"/>
              </a:ext>
            </a:extLst>
          </p:cNvPr>
          <p:cNvSpPr/>
          <p:nvPr/>
        </p:nvSpPr>
        <p:spPr>
          <a:xfrm>
            <a:off x="3240027" y="2621629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4B7EC58-2157-B3D7-5A45-4D2086343167}"/>
              </a:ext>
            </a:extLst>
          </p:cNvPr>
          <p:cNvCxnSpPr>
            <a:cxnSpLocks/>
          </p:cNvCxnSpPr>
          <p:nvPr/>
        </p:nvCxnSpPr>
        <p:spPr>
          <a:xfrm>
            <a:off x="7364896" y="4092564"/>
            <a:ext cx="2090527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101E55C-DEF2-CD3F-8931-43CBE1B88947}"/>
              </a:ext>
            </a:extLst>
          </p:cNvPr>
          <p:cNvCxnSpPr>
            <a:cxnSpLocks/>
          </p:cNvCxnSpPr>
          <p:nvPr/>
        </p:nvCxnSpPr>
        <p:spPr>
          <a:xfrm>
            <a:off x="9455423" y="4322673"/>
            <a:ext cx="2368342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3AFE30CE-0CAE-3B11-3A32-0B7242BF2BCA}"/>
              </a:ext>
            </a:extLst>
          </p:cNvPr>
          <p:cNvSpPr/>
          <p:nvPr/>
        </p:nvSpPr>
        <p:spPr>
          <a:xfrm>
            <a:off x="1746848" y="3153784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029F85CB-6357-7B43-3130-C07B364FBCDB}"/>
              </a:ext>
            </a:extLst>
          </p:cNvPr>
          <p:cNvSpPr/>
          <p:nvPr/>
        </p:nvSpPr>
        <p:spPr>
          <a:xfrm>
            <a:off x="4414834" y="3264800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G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F456244-7ABE-5C12-903F-8FA0752105EC}"/>
              </a:ext>
            </a:extLst>
          </p:cNvPr>
          <p:cNvCxnSpPr>
            <a:stCxn id="9" idx="3"/>
            <a:endCxn id="42" idx="7"/>
          </p:cNvCxnSpPr>
          <p:nvPr/>
        </p:nvCxnSpPr>
        <p:spPr>
          <a:xfrm flipH="1">
            <a:off x="2244192" y="2901936"/>
            <a:ext cx="1081166" cy="29994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F1D0FB67-6220-3AE6-FED2-879E4C650761}"/>
              </a:ext>
            </a:extLst>
          </p:cNvPr>
          <p:cNvCxnSpPr>
            <a:cxnSpLocks/>
            <a:stCxn id="9" idx="5"/>
            <a:endCxn id="43" idx="1"/>
          </p:cNvCxnSpPr>
          <p:nvPr/>
        </p:nvCxnSpPr>
        <p:spPr>
          <a:xfrm>
            <a:off x="3737371" y="2901936"/>
            <a:ext cx="762794" cy="41095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>
            <a:extLst>
              <a:ext uri="{FF2B5EF4-FFF2-40B4-BE49-F238E27FC236}">
                <a16:creationId xmlns:a16="http://schemas.microsoft.com/office/drawing/2014/main" id="{A58A6F72-76FE-660E-DC28-3EC4E3413D28}"/>
              </a:ext>
            </a:extLst>
          </p:cNvPr>
          <p:cNvSpPr/>
          <p:nvPr/>
        </p:nvSpPr>
        <p:spPr>
          <a:xfrm>
            <a:off x="8225225" y="3439214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AFE03C2-DE60-CCFB-A77F-BEC30E9155CF}"/>
              </a:ext>
            </a:extLst>
          </p:cNvPr>
          <p:cNvSpPr txBox="1"/>
          <p:nvPr/>
        </p:nvSpPr>
        <p:spPr>
          <a:xfrm>
            <a:off x="7847330" y="3304893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J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1DC7D1A8-C021-4F2B-E7F1-0E198CDAFF57}"/>
              </a:ext>
            </a:extLst>
          </p:cNvPr>
          <p:cNvSpPr/>
          <p:nvPr/>
        </p:nvSpPr>
        <p:spPr>
          <a:xfrm>
            <a:off x="10418837" y="5513097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610B140-6A25-B62E-C7F6-5F3785D9D871}"/>
              </a:ext>
            </a:extLst>
          </p:cNvPr>
          <p:cNvSpPr txBox="1"/>
          <p:nvPr/>
        </p:nvSpPr>
        <p:spPr>
          <a:xfrm>
            <a:off x="10040942" y="5378776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="1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C816848-C40C-25C8-78AF-7452AC0ABB9D}"/>
              </a:ext>
            </a:extLst>
          </p:cNvPr>
          <p:cNvSpPr txBox="1"/>
          <p:nvPr/>
        </p:nvSpPr>
        <p:spPr>
          <a:xfrm>
            <a:off x="10112797" y="5385573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K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351E78B-B0C0-3D4B-06B3-811BFFE66575}"/>
              </a:ext>
            </a:extLst>
          </p:cNvPr>
          <p:cNvCxnSpPr>
            <a:cxnSpLocks/>
          </p:cNvCxnSpPr>
          <p:nvPr/>
        </p:nvCxnSpPr>
        <p:spPr>
          <a:xfrm>
            <a:off x="8255761" y="2523885"/>
            <a:ext cx="21262" cy="1591931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AD9637D-3F3A-3487-9AD1-4C3C07B53FC2}"/>
              </a:ext>
            </a:extLst>
          </p:cNvPr>
          <p:cNvCxnSpPr>
            <a:cxnSpLocks/>
          </p:cNvCxnSpPr>
          <p:nvPr/>
        </p:nvCxnSpPr>
        <p:spPr>
          <a:xfrm>
            <a:off x="10620788" y="2513703"/>
            <a:ext cx="0" cy="1803809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8672FF9-DA7F-F779-E35D-7E12ED930755}"/>
              </a:ext>
            </a:extLst>
          </p:cNvPr>
          <p:cNvCxnSpPr>
            <a:cxnSpLocks/>
          </p:cNvCxnSpPr>
          <p:nvPr/>
        </p:nvCxnSpPr>
        <p:spPr>
          <a:xfrm>
            <a:off x="10418837" y="4317512"/>
            <a:ext cx="33885" cy="2087602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D887B628-0321-59C6-FF0F-4FD84385164B}"/>
              </a:ext>
            </a:extLst>
          </p:cNvPr>
          <p:cNvSpPr/>
          <p:nvPr/>
        </p:nvSpPr>
        <p:spPr>
          <a:xfrm>
            <a:off x="2298407" y="3808898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H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AD751162-0736-2CC0-FA92-F0B576CD3F47}"/>
              </a:ext>
            </a:extLst>
          </p:cNvPr>
          <p:cNvSpPr/>
          <p:nvPr/>
        </p:nvSpPr>
        <p:spPr>
          <a:xfrm>
            <a:off x="1103010" y="3787416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J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8D40D201-84DB-69EB-27B9-A3C0DF23E570}"/>
              </a:ext>
            </a:extLst>
          </p:cNvPr>
          <p:cNvSpPr/>
          <p:nvPr/>
        </p:nvSpPr>
        <p:spPr>
          <a:xfrm>
            <a:off x="5557740" y="3800935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K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B8089832-E650-C1BE-B24D-9A9D1B4CD49D}"/>
              </a:ext>
            </a:extLst>
          </p:cNvPr>
          <p:cNvSpPr/>
          <p:nvPr/>
        </p:nvSpPr>
        <p:spPr>
          <a:xfrm>
            <a:off x="3240027" y="3808898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52E7AA8F-D874-CD73-E4D3-43A8735B14D9}"/>
              </a:ext>
            </a:extLst>
          </p:cNvPr>
          <p:cNvSpPr/>
          <p:nvPr/>
        </p:nvSpPr>
        <p:spPr>
          <a:xfrm>
            <a:off x="461987" y="4528724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FAF503EE-C18D-71A4-0995-54722E9B0135}"/>
              </a:ext>
            </a:extLst>
          </p:cNvPr>
          <p:cNvSpPr/>
          <p:nvPr/>
        </p:nvSpPr>
        <p:spPr>
          <a:xfrm>
            <a:off x="1513535" y="4528724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A2E21B7-1B61-588C-F3B6-B6B3C30A5E09}"/>
              </a:ext>
            </a:extLst>
          </p:cNvPr>
          <p:cNvSpPr/>
          <p:nvPr/>
        </p:nvSpPr>
        <p:spPr>
          <a:xfrm>
            <a:off x="3799315" y="4514607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J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ECA19267-DD5A-7898-82CC-B6248D3A4333}"/>
              </a:ext>
            </a:extLst>
          </p:cNvPr>
          <p:cNvSpPr/>
          <p:nvPr/>
        </p:nvSpPr>
        <p:spPr>
          <a:xfrm>
            <a:off x="6348278" y="4536985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I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885B5B44-A773-FAD7-61F1-1109E129FFBC}"/>
              </a:ext>
            </a:extLst>
          </p:cNvPr>
          <p:cNvSpPr/>
          <p:nvPr/>
        </p:nvSpPr>
        <p:spPr>
          <a:xfrm>
            <a:off x="4853258" y="4536985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F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0BF0109E-3CA5-E5A9-0298-9F3F729993F6}"/>
              </a:ext>
            </a:extLst>
          </p:cNvPr>
          <p:cNvCxnSpPr>
            <a:cxnSpLocks/>
            <a:stCxn id="42" idx="3"/>
            <a:endCxn id="48" idx="0"/>
          </p:cNvCxnSpPr>
          <p:nvPr/>
        </p:nvCxnSpPr>
        <p:spPr>
          <a:xfrm flipH="1">
            <a:off x="1394348" y="3434091"/>
            <a:ext cx="437831" cy="35332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4E52856E-E66D-511E-2BBE-9F73E68E12E7}"/>
              </a:ext>
            </a:extLst>
          </p:cNvPr>
          <p:cNvCxnSpPr>
            <a:cxnSpLocks/>
            <a:stCxn id="42" idx="5"/>
            <a:endCxn id="47" idx="0"/>
          </p:cNvCxnSpPr>
          <p:nvPr/>
        </p:nvCxnSpPr>
        <p:spPr>
          <a:xfrm>
            <a:off x="2244192" y="3434091"/>
            <a:ext cx="345553" cy="37480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95203130-E935-7125-FAE3-414036E27025}"/>
              </a:ext>
            </a:extLst>
          </p:cNvPr>
          <p:cNvCxnSpPr>
            <a:cxnSpLocks/>
            <a:stCxn id="43" idx="3"/>
            <a:endCxn id="55" idx="7"/>
          </p:cNvCxnSpPr>
          <p:nvPr/>
        </p:nvCxnSpPr>
        <p:spPr>
          <a:xfrm flipH="1">
            <a:off x="3737371" y="3545107"/>
            <a:ext cx="762794" cy="31188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FF685035-1E46-E754-171D-042299D5F40D}"/>
              </a:ext>
            </a:extLst>
          </p:cNvPr>
          <p:cNvCxnSpPr>
            <a:cxnSpLocks/>
            <a:stCxn id="43" idx="5"/>
            <a:endCxn id="54" idx="1"/>
          </p:cNvCxnSpPr>
          <p:nvPr/>
        </p:nvCxnSpPr>
        <p:spPr>
          <a:xfrm>
            <a:off x="4912178" y="3545107"/>
            <a:ext cx="730893" cy="303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9D83DA32-F72B-20BF-BB67-C6C827FDE8F6}"/>
              </a:ext>
            </a:extLst>
          </p:cNvPr>
          <p:cNvCxnSpPr>
            <a:cxnSpLocks/>
            <a:stCxn id="55" idx="5"/>
            <a:endCxn id="7" idx="0"/>
          </p:cNvCxnSpPr>
          <p:nvPr/>
        </p:nvCxnSpPr>
        <p:spPr>
          <a:xfrm>
            <a:off x="3737371" y="4089205"/>
            <a:ext cx="353282" cy="42540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30EA0F06-F88E-89F0-6634-EC6FD442F9F4}"/>
              </a:ext>
            </a:extLst>
          </p:cNvPr>
          <p:cNvCxnSpPr>
            <a:cxnSpLocks/>
            <a:stCxn id="48" idx="5"/>
            <a:endCxn id="58" idx="0"/>
          </p:cNvCxnSpPr>
          <p:nvPr/>
        </p:nvCxnSpPr>
        <p:spPr>
          <a:xfrm>
            <a:off x="1600354" y="4067723"/>
            <a:ext cx="204519" cy="46100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F79CC311-AA18-6439-F4B3-FA3172F83C6A}"/>
              </a:ext>
            </a:extLst>
          </p:cNvPr>
          <p:cNvCxnSpPr>
            <a:cxnSpLocks/>
            <a:stCxn id="48" idx="3"/>
            <a:endCxn id="57" idx="0"/>
          </p:cNvCxnSpPr>
          <p:nvPr/>
        </p:nvCxnSpPr>
        <p:spPr>
          <a:xfrm flipH="1">
            <a:off x="753325" y="4067723"/>
            <a:ext cx="435016" cy="46100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C1876754-C553-08D9-845F-E4294CA61C06}"/>
              </a:ext>
            </a:extLst>
          </p:cNvPr>
          <p:cNvCxnSpPr>
            <a:cxnSpLocks/>
            <a:stCxn id="54" idx="3"/>
            <a:endCxn id="56" idx="0"/>
          </p:cNvCxnSpPr>
          <p:nvPr/>
        </p:nvCxnSpPr>
        <p:spPr>
          <a:xfrm flipH="1">
            <a:off x="5144596" y="4081242"/>
            <a:ext cx="498475" cy="45574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93C13351-D54B-60A6-74E9-BCA7CA38C681}"/>
              </a:ext>
            </a:extLst>
          </p:cNvPr>
          <p:cNvCxnSpPr>
            <a:cxnSpLocks/>
            <a:stCxn id="54" idx="5"/>
            <a:endCxn id="44" idx="0"/>
          </p:cNvCxnSpPr>
          <p:nvPr/>
        </p:nvCxnSpPr>
        <p:spPr>
          <a:xfrm>
            <a:off x="6055084" y="4081242"/>
            <a:ext cx="584532" cy="45574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15888444-9857-B7CF-973B-B7CB5193D53C}"/>
              </a:ext>
            </a:extLst>
          </p:cNvPr>
          <p:cNvSpPr/>
          <p:nvPr/>
        </p:nvSpPr>
        <p:spPr>
          <a:xfrm>
            <a:off x="10934084" y="4890146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8CFB3A-E67B-0361-1345-51BCBD9AE28E}"/>
              </a:ext>
            </a:extLst>
          </p:cNvPr>
          <p:cNvSpPr txBox="1"/>
          <p:nvPr/>
        </p:nvSpPr>
        <p:spPr>
          <a:xfrm>
            <a:off x="10607753" y="4746530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Z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522E945C-7EBC-B523-EC72-1560AB6072CE}"/>
              </a:ext>
            </a:extLst>
          </p:cNvPr>
          <p:cNvCxnSpPr/>
          <p:nvPr/>
        </p:nvCxnSpPr>
        <p:spPr>
          <a:xfrm>
            <a:off x="3909060" y="2621629"/>
            <a:ext cx="944198" cy="528568"/>
          </a:xfrm>
          <a:prstGeom prst="straightConnector1">
            <a:avLst/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83F10AC4-E888-1F7C-3160-56A0F07D23B4}"/>
              </a:ext>
            </a:extLst>
          </p:cNvPr>
          <p:cNvCxnSpPr>
            <a:cxnSpLocks/>
          </p:cNvCxnSpPr>
          <p:nvPr/>
        </p:nvCxnSpPr>
        <p:spPr>
          <a:xfrm>
            <a:off x="5028045" y="3208251"/>
            <a:ext cx="984299" cy="488090"/>
          </a:xfrm>
          <a:prstGeom prst="straightConnector1">
            <a:avLst/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2B3455BB-B609-9C43-083A-B4550BD2BF13}"/>
              </a:ext>
            </a:extLst>
          </p:cNvPr>
          <p:cNvCxnSpPr>
            <a:stCxn id="18" idx="5"/>
            <a:endCxn id="8" idx="0"/>
          </p:cNvCxnSpPr>
          <p:nvPr/>
        </p:nvCxnSpPr>
        <p:spPr>
          <a:xfrm>
            <a:off x="10829359" y="4351700"/>
            <a:ext cx="141996" cy="538446"/>
          </a:xfrm>
          <a:prstGeom prst="straightConnector1">
            <a:avLst/>
          </a:prstGeom>
          <a:ln w="254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03907D44-728E-A9BC-0B25-B71E4188AE15}"/>
              </a:ext>
            </a:extLst>
          </p:cNvPr>
          <p:cNvCxnSpPr>
            <a:cxnSpLocks/>
            <a:stCxn id="21" idx="2"/>
            <a:endCxn id="8" idx="6"/>
          </p:cNvCxnSpPr>
          <p:nvPr/>
        </p:nvCxnSpPr>
        <p:spPr>
          <a:xfrm flipH="1" flipV="1">
            <a:off x="11008626" y="4931196"/>
            <a:ext cx="189460" cy="118855"/>
          </a:xfrm>
          <a:prstGeom prst="straightConnector1">
            <a:avLst/>
          </a:prstGeom>
          <a:ln w="254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6E465657-CC77-B43D-3816-86818C6DEAFC}"/>
              </a:ext>
            </a:extLst>
          </p:cNvPr>
          <p:cNvCxnSpPr>
            <a:cxnSpLocks/>
            <a:endCxn id="12" idx="3"/>
          </p:cNvCxnSpPr>
          <p:nvPr/>
        </p:nvCxnSpPr>
        <p:spPr>
          <a:xfrm flipV="1">
            <a:off x="10493379" y="4931196"/>
            <a:ext cx="412959" cy="547086"/>
          </a:xfrm>
          <a:prstGeom prst="straightConnector1">
            <a:avLst/>
          </a:prstGeom>
          <a:ln w="254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71F34FE9-1D4C-5FC8-2E8E-5F116B6DB115}"/>
              </a:ext>
            </a:extLst>
          </p:cNvPr>
          <p:cNvCxnSpPr>
            <a:cxnSpLocks/>
          </p:cNvCxnSpPr>
          <p:nvPr/>
        </p:nvCxnSpPr>
        <p:spPr>
          <a:xfrm>
            <a:off x="6179658" y="3787416"/>
            <a:ext cx="751295" cy="688022"/>
          </a:xfrm>
          <a:prstGeom prst="straightConnector1">
            <a:avLst/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611305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KD-Trees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04511" y="896078"/>
            <a:ext cx="11354113" cy="1486485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Can rapidly 3-nearest neighbor query a KD-Tree by following the node splits  </a:t>
            </a:r>
            <a:endParaRPr lang="en-US" sz="2400" dirty="0">
              <a:latin typeface="+mn-lt"/>
            </a:endParaRPr>
          </a:p>
          <a:p>
            <a:r>
              <a:rPr lang="en-US" dirty="0">
                <a:latin typeface="+mn-lt"/>
              </a:rPr>
              <a:t>We need to </a:t>
            </a:r>
            <a:r>
              <a:rPr lang="en-US" b="1" dirty="0">
                <a:latin typeface="+mn-lt"/>
              </a:rPr>
              <a:t>backtrack</a:t>
            </a:r>
            <a:r>
              <a:rPr lang="en-US" dirty="0">
                <a:latin typeface="+mn-lt"/>
              </a:rPr>
              <a:t> to determine if there is a nearer neighbor on another branch</a:t>
            </a:r>
          </a:p>
          <a:p>
            <a:r>
              <a:rPr lang="en-US" dirty="0">
                <a:latin typeface="+mn-lt"/>
              </a:rPr>
              <a:t>Backtracking to K then to branch with F, finding a nearer neighbor than K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14A7D1F-54C3-B415-BE5C-71BD7253A906}"/>
              </a:ext>
            </a:extLst>
          </p:cNvPr>
          <p:cNvSpPr/>
          <p:nvPr/>
        </p:nvSpPr>
        <p:spPr>
          <a:xfrm>
            <a:off x="7364896" y="2527297"/>
            <a:ext cx="4427882" cy="388123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07FCA7A-4446-F826-CED2-EBC82CEB796E}"/>
              </a:ext>
            </a:extLst>
          </p:cNvPr>
          <p:cNvCxnSpPr/>
          <p:nvPr/>
        </p:nvCxnSpPr>
        <p:spPr>
          <a:xfrm>
            <a:off x="7349986" y="6405114"/>
            <a:ext cx="444776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CBC05C5-E0C5-2566-ECF3-6436D1EE3921}"/>
              </a:ext>
            </a:extLst>
          </p:cNvPr>
          <p:cNvCxnSpPr>
            <a:cxnSpLocks/>
          </p:cNvCxnSpPr>
          <p:nvPr/>
        </p:nvCxnSpPr>
        <p:spPr>
          <a:xfrm flipV="1">
            <a:off x="7349986" y="2479158"/>
            <a:ext cx="14910" cy="39259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E6D8E65-7922-0042-BB6B-75301931E555}"/>
                  </a:ext>
                </a:extLst>
              </p:cNvPr>
              <p:cNvSpPr txBox="1"/>
              <p:nvPr/>
            </p:nvSpPr>
            <p:spPr>
              <a:xfrm>
                <a:off x="11466030" y="6408527"/>
                <a:ext cx="3925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E6D8E65-7922-0042-BB6B-75301931E5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66030" y="6408527"/>
                <a:ext cx="392595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C79F702-D745-C7E9-77AF-0A4A3659C9B3}"/>
                  </a:ext>
                </a:extLst>
              </p:cNvPr>
              <p:cNvSpPr txBox="1"/>
              <p:nvPr/>
            </p:nvSpPr>
            <p:spPr>
              <a:xfrm>
                <a:off x="6957391" y="2509768"/>
                <a:ext cx="3925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C79F702-D745-C7E9-77AF-0A4A3659C9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7391" y="2509768"/>
                <a:ext cx="39259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Oval 15">
            <a:extLst>
              <a:ext uri="{FF2B5EF4-FFF2-40B4-BE49-F238E27FC236}">
                <a16:creationId xmlns:a16="http://schemas.microsoft.com/office/drawing/2014/main" id="{4882EE0D-D6C9-FC10-F5EC-BDC56DC294EE}"/>
              </a:ext>
            </a:extLst>
          </p:cNvPr>
          <p:cNvSpPr/>
          <p:nvPr/>
        </p:nvSpPr>
        <p:spPr>
          <a:xfrm>
            <a:off x="7856881" y="2879100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D63A256-B3B0-A451-4A25-FEB6135BE1BA}"/>
              </a:ext>
            </a:extLst>
          </p:cNvPr>
          <p:cNvSpPr/>
          <p:nvPr/>
        </p:nvSpPr>
        <p:spPr>
          <a:xfrm>
            <a:off x="10765733" y="4281623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BAB355B-EC32-114B-7136-B9C0571C7C92}"/>
              </a:ext>
            </a:extLst>
          </p:cNvPr>
          <p:cNvSpPr/>
          <p:nvPr/>
        </p:nvSpPr>
        <p:spPr>
          <a:xfrm>
            <a:off x="10590142" y="3150197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33D8D12-9799-0AF8-6DC0-D77BB283106C}"/>
              </a:ext>
            </a:extLst>
          </p:cNvPr>
          <p:cNvSpPr/>
          <p:nvPr/>
        </p:nvSpPr>
        <p:spPr>
          <a:xfrm>
            <a:off x="8702538" y="4051514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374E17F-B031-99CB-0726-F5BB9CB388A4}"/>
              </a:ext>
            </a:extLst>
          </p:cNvPr>
          <p:cNvSpPr/>
          <p:nvPr/>
        </p:nvSpPr>
        <p:spPr>
          <a:xfrm>
            <a:off x="11198086" y="5009001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BF1C086-76F7-15A5-405A-2B1C3535124A}"/>
              </a:ext>
            </a:extLst>
          </p:cNvPr>
          <p:cNvSpPr/>
          <p:nvPr/>
        </p:nvSpPr>
        <p:spPr>
          <a:xfrm>
            <a:off x="8990772" y="2920150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86A8FC5B-620D-A1BF-6BC4-873B76FAE647}"/>
              </a:ext>
            </a:extLst>
          </p:cNvPr>
          <p:cNvSpPr/>
          <p:nvPr/>
        </p:nvSpPr>
        <p:spPr>
          <a:xfrm>
            <a:off x="8298346" y="5396182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63E4CEA-3791-C106-5548-5F348370B2DB}"/>
              </a:ext>
            </a:extLst>
          </p:cNvPr>
          <p:cNvSpPr/>
          <p:nvPr/>
        </p:nvSpPr>
        <p:spPr>
          <a:xfrm>
            <a:off x="10189264" y="4769607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5833A7A-73B6-90E6-AA10-137E0647752D}"/>
              </a:ext>
            </a:extLst>
          </p:cNvPr>
          <p:cNvSpPr/>
          <p:nvPr/>
        </p:nvSpPr>
        <p:spPr>
          <a:xfrm>
            <a:off x="11451121" y="3632051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B792E8F-50BE-AFEF-FABC-107D4A4117D1}"/>
              </a:ext>
            </a:extLst>
          </p:cNvPr>
          <p:cNvSpPr/>
          <p:nvPr/>
        </p:nvSpPr>
        <p:spPr>
          <a:xfrm>
            <a:off x="9380881" y="4403100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C70E88D-9C2B-B5CC-A069-3E0307990DCD}"/>
              </a:ext>
            </a:extLst>
          </p:cNvPr>
          <p:cNvSpPr txBox="1"/>
          <p:nvPr/>
        </p:nvSpPr>
        <p:spPr>
          <a:xfrm>
            <a:off x="7492242" y="2694434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62E297-F486-36A1-62BF-8E11A23ECE19}"/>
              </a:ext>
            </a:extLst>
          </p:cNvPr>
          <p:cNvSpPr txBox="1"/>
          <p:nvPr/>
        </p:nvSpPr>
        <p:spPr>
          <a:xfrm>
            <a:off x="8612877" y="2785829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854F709-8186-272D-99A3-F57F3BB196F6}"/>
              </a:ext>
            </a:extLst>
          </p:cNvPr>
          <p:cNvSpPr txBox="1"/>
          <p:nvPr/>
        </p:nvSpPr>
        <p:spPr>
          <a:xfrm>
            <a:off x="10263806" y="3022834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0C53109-9AE3-4C26-DD27-020538E5C27E}"/>
              </a:ext>
            </a:extLst>
          </p:cNvPr>
          <p:cNvSpPr txBox="1"/>
          <p:nvPr/>
        </p:nvSpPr>
        <p:spPr>
          <a:xfrm>
            <a:off x="8408978" y="3760003"/>
            <a:ext cx="280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A8BF2E9-1917-8178-CD20-D0C2ADC86599}"/>
              </a:ext>
            </a:extLst>
          </p:cNvPr>
          <p:cNvSpPr txBox="1"/>
          <p:nvPr/>
        </p:nvSpPr>
        <p:spPr>
          <a:xfrm>
            <a:off x="8982905" y="4272775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9768283-D911-AC83-FE14-967657CCCC64}"/>
              </a:ext>
            </a:extLst>
          </p:cNvPr>
          <p:cNvSpPr txBox="1"/>
          <p:nvPr/>
        </p:nvSpPr>
        <p:spPr>
          <a:xfrm>
            <a:off x="9818413" y="4658341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34F8A89-DA2A-6C1E-B425-A300F9CD0154}"/>
              </a:ext>
            </a:extLst>
          </p:cNvPr>
          <p:cNvSpPr txBox="1"/>
          <p:nvPr/>
        </p:nvSpPr>
        <p:spPr>
          <a:xfrm>
            <a:off x="10459314" y="4244087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78B79F8-325C-9EB5-4757-47CB697CD9A8}"/>
              </a:ext>
            </a:extLst>
          </p:cNvPr>
          <p:cNvSpPr txBox="1"/>
          <p:nvPr/>
        </p:nvSpPr>
        <p:spPr>
          <a:xfrm>
            <a:off x="7966492" y="5252566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6DF3D48-6FC0-DF4D-CDA2-6A32B45FC249}"/>
              </a:ext>
            </a:extLst>
          </p:cNvPr>
          <p:cNvSpPr txBox="1"/>
          <p:nvPr/>
        </p:nvSpPr>
        <p:spPr>
          <a:xfrm>
            <a:off x="11376370" y="4921224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CB60096-A2F4-8F11-10DF-341F0533FAC5}"/>
              </a:ext>
            </a:extLst>
          </p:cNvPr>
          <p:cNvSpPr txBox="1"/>
          <p:nvPr/>
        </p:nvSpPr>
        <p:spPr>
          <a:xfrm>
            <a:off x="11155844" y="3511675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J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60AF411-0EBE-76B9-8C90-D8C188D8F8DA}"/>
              </a:ext>
            </a:extLst>
          </p:cNvPr>
          <p:cNvCxnSpPr>
            <a:cxnSpLocks/>
          </p:cNvCxnSpPr>
          <p:nvPr/>
        </p:nvCxnSpPr>
        <p:spPr>
          <a:xfrm flipH="1">
            <a:off x="9424436" y="2548279"/>
            <a:ext cx="955" cy="3873842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568DB51C-B154-2529-4607-53D06FB0F29A}"/>
              </a:ext>
            </a:extLst>
          </p:cNvPr>
          <p:cNvSpPr/>
          <p:nvPr/>
        </p:nvSpPr>
        <p:spPr>
          <a:xfrm>
            <a:off x="3240027" y="2621629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4B7EC58-2157-B3D7-5A45-4D2086343167}"/>
              </a:ext>
            </a:extLst>
          </p:cNvPr>
          <p:cNvCxnSpPr>
            <a:cxnSpLocks/>
          </p:cNvCxnSpPr>
          <p:nvPr/>
        </p:nvCxnSpPr>
        <p:spPr>
          <a:xfrm>
            <a:off x="7364896" y="4092564"/>
            <a:ext cx="2090527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101E55C-DEF2-CD3F-8931-43CBE1B88947}"/>
              </a:ext>
            </a:extLst>
          </p:cNvPr>
          <p:cNvCxnSpPr>
            <a:cxnSpLocks/>
          </p:cNvCxnSpPr>
          <p:nvPr/>
        </p:nvCxnSpPr>
        <p:spPr>
          <a:xfrm>
            <a:off x="9455423" y="4322673"/>
            <a:ext cx="2368342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3AFE30CE-0CAE-3B11-3A32-0B7242BF2BCA}"/>
              </a:ext>
            </a:extLst>
          </p:cNvPr>
          <p:cNvSpPr/>
          <p:nvPr/>
        </p:nvSpPr>
        <p:spPr>
          <a:xfrm>
            <a:off x="1746848" y="3153784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029F85CB-6357-7B43-3130-C07B364FBCDB}"/>
              </a:ext>
            </a:extLst>
          </p:cNvPr>
          <p:cNvSpPr/>
          <p:nvPr/>
        </p:nvSpPr>
        <p:spPr>
          <a:xfrm>
            <a:off x="4414834" y="3264800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G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F456244-7ABE-5C12-903F-8FA0752105EC}"/>
              </a:ext>
            </a:extLst>
          </p:cNvPr>
          <p:cNvCxnSpPr>
            <a:stCxn id="9" idx="3"/>
            <a:endCxn id="42" idx="7"/>
          </p:cNvCxnSpPr>
          <p:nvPr/>
        </p:nvCxnSpPr>
        <p:spPr>
          <a:xfrm flipH="1">
            <a:off x="2244192" y="2901936"/>
            <a:ext cx="1081166" cy="29994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F1D0FB67-6220-3AE6-FED2-879E4C650761}"/>
              </a:ext>
            </a:extLst>
          </p:cNvPr>
          <p:cNvCxnSpPr>
            <a:cxnSpLocks/>
            <a:stCxn id="9" idx="5"/>
            <a:endCxn id="43" idx="1"/>
          </p:cNvCxnSpPr>
          <p:nvPr/>
        </p:nvCxnSpPr>
        <p:spPr>
          <a:xfrm>
            <a:off x="3737371" y="2901936"/>
            <a:ext cx="762794" cy="41095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>
            <a:extLst>
              <a:ext uri="{FF2B5EF4-FFF2-40B4-BE49-F238E27FC236}">
                <a16:creationId xmlns:a16="http://schemas.microsoft.com/office/drawing/2014/main" id="{A58A6F72-76FE-660E-DC28-3EC4E3413D28}"/>
              </a:ext>
            </a:extLst>
          </p:cNvPr>
          <p:cNvSpPr/>
          <p:nvPr/>
        </p:nvSpPr>
        <p:spPr>
          <a:xfrm>
            <a:off x="8225225" y="3439214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AFE03C2-DE60-CCFB-A77F-BEC30E9155CF}"/>
              </a:ext>
            </a:extLst>
          </p:cNvPr>
          <p:cNvSpPr txBox="1"/>
          <p:nvPr/>
        </p:nvSpPr>
        <p:spPr>
          <a:xfrm>
            <a:off x="7847330" y="3304893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J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1DC7D1A8-C021-4F2B-E7F1-0E198CDAFF57}"/>
              </a:ext>
            </a:extLst>
          </p:cNvPr>
          <p:cNvSpPr/>
          <p:nvPr/>
        </p:nvSpPr>
        <p:spPr>
          <a:xfrm>
            <a:off x="10418837" y="5513097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610B140-6A25-B62E-C7F6-5F3785D9D871}"/>
              </a:ext>
            </a:extLst>
          </p:cNvPr>
          <p:cNvSpPr txBox="1"/>
          <p:nvPr/>
        </p:nvSpPr>
        <p:spPr>
          <a:xfrm>
            <a:off x="10040942" y="5378776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="1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C816848-C40C-25C8-78AF-7452AC0ABB9D}"/>
              </a:ext>
            </a:extLst>
          </p:cNvPr>
          <p:cNvSpPr txBox="1"/>
          <p:nvPr/>
        </p:nvSpPr>
        <p:spPr>
          <a:xfrm>
            <a:off x="10112797" y="5385573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K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351E78B-B0C0-3D4B-06B3-811BFFE66575}"/>
              </a:ext>
            </a:extLst>
          </p:cNvPr>
          <p:cNvCxnSpPr>
            <a:cxnSpLocks/>
          </p:cNvCxnSpPr>
          <p:nvPr/>
        </p:nvCxnSpPr>
        <p:spPr>
          <a:xfrm>
            <a:off x="8255761" y="2523885"/>
            <a:ext cx="21262" cy="1591931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AD9637D-3F3A-3487-9AD1-4C3C07B53FC2}"/>
              </a:ext>
            </a:extLst>
          </p:cNvPr>
          <p:cNvCxnSpPr>
            <a:cxnSpLocks/>
          </p:cNvCxnSpPr>
          <p:nvPr/>
        </p:nvCxnSpPr>
        <p:spPr>
          <a:xfrm>
            <a:off x="10620788" y="2513703"/>
            <a:ext cx="0" cy="1803809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8672FF9-DA7F-F779-E35D-7E12ED930755}"/>
              </a:ext>
            </a:extLst>
          </p:cNvPr>
          <p:cNvCxnSpPr>
            <a:cxnSpLocks/>
          </p:cNvCxnSpPr>
          <p:nvPr/>
        </p:nvCxnSpPr>
        <p:spPr>
          <a:xfrm>
            <a:off x="10418837" y="4317512"/>
            <a:ext cx="33885" cy="2087602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D887B628-0321-59C6-FF0F-4FD84385164B}"/>
              </a:ext>
            </a:extLst>
          </p:cNvPr>
          <p:cNvSpPr/>
          <p:nvPr/>
        </p:nvSpPr>
        <p:spPr>
          <a:xfrm>
            <a:off x="2298407" y="3808898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H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AD751162-0736-2CC0-FA92-F0B576CD3F47}"/>
              </a:ext>
            </a:extLst>
          </p:cNvPr>
          <p:cNvSpPr/>
          <p:nvPr/>
        </p:nvSpPr>
        <p:spPr>
          <a:xfrm>
            <a:off x="1103010" y="3787416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J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8D40D201-84DB-69EB-27B9-A3C0DF23E570}"/>
              </a:ext>
            </a:extLst>
          </p:cNvPr>
          <p:cNvSpPr/>
          <p:nvPr/>
        </p:nvSpPr>
        <p:spPr>
          <a:xfrm>
            <a:off x="5557740" y="3800935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K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B8089832-E650-C1BE-B24D-9A9D1B4CD49D}"/>
              </a:ext>
            </a:extLst>
          </p:cNvPr>
          <p:cNvSpPr/>
          <p:nvPr/>
        </p:nvSpPr>
        <p:spPr>
          <a:xfrm>
            <a:off x="3240027" y="3808898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52E7AA8F-D874-CD73-E4D3-43A8735B14D9}"/>
              </a:ext>
            </a:extLst>
          </p:cNvPr>
          <p:cNvSpPr/>
          <p:nvPr/>
        </p:nvSpPr>
        <p:spPr>
          <a:xfrm>
            <a:off x="461987" y="4528724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FAF503EE-C18D-71A4-0995-54722E9B0135}"/>
              </a:ext>
            </a:extLst>
          </p:cNvPr>
          <p:cNvSpPr/>
          <p:nvPr/>
        </p:nvSpPr>
        <p:spPr>
          <a:xfrm>
            <a:off x="1513535" y="4528724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A2E21B7-1B61-588C-F3B6-B6B3C30A5E09}"/>
              </a:ext>
            </a:extLst>
          </p:cNvPr>
          <p:cNvSpPr/>
          <p:nvPr/>
        </p:nvSpPr>
        <p:spPr>
          <a:xfrm>
            <a:off x="3799315" y="4514607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J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ECA19267-DD5A-7898-82CC-B6248D3A4333}"/>
              </a:ext>
            </a:extLst>
          </p:cNvPr>
          <p:cNvSpPr/>
          <p:nvPr/>
        </p:nvSpPr>
        <p:spPr>
          <a:xfrm>
            <a:off x="6348278" y="4536985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I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885B5B44-A773-FAD7-61F1-1109E129FFBC}"/>
              </a:ext>
            </a:extLst>
          </p:cNvPr>
          <p:cNvSpPr/>
          <p:nvPr/>
        </p:nvSpPr>
        <p:spPr>
          <a:xfrm>
            <a:off x="4853258" y="4536985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F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0BF0109E-3CA5-E5A9-0298-9F3F729993F6}"/>
              </a:ext>
            </a:extLst>
          </p:cNvPr>
          <p:cNvCxnSpPr>
            <a:cxnSpLocks/>
            <a:stCxn id="42" idx="3"/>
            <a:endCxn id="48" idx="0"/>
          </p:cNvCxnSpPr>
          <p:nvPr/>
        </p:nvCxnSpPr>
        <p:spPr>
          <a:xfrm flipH="1">
            <a:off x="1394348" y="3434091"/>
            <a:ext cx="437831" cy="35332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4E52856E-E66D-511E-2BBE-9F73E68E12E7}"/>
              </a:ext>
            </a:extLst>
          </p:cNvPr>
          <p:cNvCxnSpPr>
            <a:cxnSpLocks/>
            <a:stCxn id="42" idx="5"/>
            <a:endCxn id="47" idx="0"/>
          </p:cNvCxnSpPr>
          <p:nvPr/>
        </p:nvCxnSpPr>
        <p:spPr>
          <a:xfrm>
            <a:off x="2244192" y="3434091"/>
            <a:ext cx="345553" cy="37480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95203130-E935-7125-FAE3-414036E27025}"/>
              </a:ext>
            </a:extLst>
          </p:cNvPr>
          <p:cNvCxnSpPr>
            <a:cxnSpLocks/>
            <a:stCxn id="43" idx="3"/>
            <a:endCxn id="55" idx="7"/>
          </p:cNvCxnSpPr>
          <p:nvPr/>
        </p:nvCxnSpPr>
        <p:spPr>
          <a:xfrm flipH="1">
            <a:off x="3737371" y="3545107"/>
            <a:ext cx="762794" cy="31188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FF685035-1E46-E754-171D-042299D5F40D}"/>
              </a:ext>
            </a:extLst>
          </p:cNvPr>
          <p:cNvCxnSpPr>
            <a:cxnSpLocks/>
            <a:stCxn id="43" idx="5"/>
            <a:endCxn id="54" idx="1"/>
          </p:cNvCxnSpPr>
          <p:nvPr/>
        </p:nvCxnSpPr>
        <p:spPr>
          <a:xfrm>
            <a:off x="4912178" y="3545107"/>
            <a:ext cx="730893" cy="303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9D83DA32-F72B-20BF-BB67-C6C827FDE8F6}"/>
              </a:ext>
            </a:extLst>
          </p:cNvPr>
          <p:cNvCxnSpPr>
            <a:cxnSpLocks/>
            <a:stCxn id="55" idx="5"/>
            <a:endCxn id="7" idx="0"/>
          </p:cNvCxnSpPr>
          <p:nvPr/>
        </p:nvCxnSpPr>
        <p:spPr>
          <a:xfrm>
            <a:off x="3737371" y="4089205"/>
            <a:ext cx="353282" cy="42540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30EA0F06-F88E-89F0-6634-EC6FD442F9F4}"/>
              </a:ext>
            </a:extLst>
          </p:cNvPr>
          <p:cNvCxnSpPr>
            <a:cxnSpLocks/>
            <a:stCxn id="48" idx="5"/>
            <a:endCxn id="58" idx="0"/>
          </p:cNvCxnSpPr>
          <p:nvPr/>
        </p:nvCxnSpPr>
        <p:spPr>
          <a:xfrm>
            <a:off x="1600354" y="4067723"/>
            <a:ext cx="204519" cy="46100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F79CC311-AA18-6439-F4B3-FA3172F83C6A}"/>
              </a:ext>
            </a:extLst>
          </p:cNvPr>
          <p:cNvCxnSpPr>
            <a:cxnSpLocks/>
            <a:stCxn id="48" idx="3"/>
            <a:endCxn id="57" idx="0"/>
          </p:cNvCxnSpPr>
          <p:nvPr/>
        </p:nvCxnSpPr>
        <p:spPr>
          <a:xfrm flipH="1">
            <a:off x="753325" y="4067723"/>
            <a:ext cx="435016" cy="46100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C1876754-C553-08D9-845F-E4294CA61C06}"/>
              </a:ext>
            </a:extLst>
          </p:cNvPr>
          <p:cNvCxnSpPr>
            <a:cxnSpLocks/>
            <a:stCxn id="54" idx="3"/>
            <a:endCxn id="56" idx="0"/>
          </p:cNvCxnSpPr>
          <p:nvPr/>
        </p:nvCxnSpPr>
        <p:spPr>
          <a:xfrm flipH="1">
            <a:off x="5144596" y="4081242"/>
            <a:ext cx="498475" cy="45574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93C13351-D54B-60A6-74E9-BCA7CA38C681}"/>
              </a:ext>
            </a:extLst>
          </p:cNvPr>
          <p:cNvCxnSpPr>
            <a:cxnSpLocks/>
            <a:stCxn id="54" idx="5"/>
            <a:endCxn id="44" idx="0"/>
          </p:cNvCxnSpPr>
          <p:nvPr/>
        </p:nvCxnSpPr>
        <p:spPr>
          <a:xfrm>
            <a:off x="6055084" y="4081242"/>
            <a:ext cx="584532" cy="45574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15888444-9857-B7CF-973B-B7CB5193D53C}"/>
              </a:ext>
            </a:extLst>
          </p:cNvPr>
          <p:cNvSpPr/>
          <p:nvPr/>
        </p:nvSpPr>
        <p:spPr>
          <a:xfrm>
            <a:off x="10934084" y="4890146"/>
            <a:ext cx="74542" cy="82100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8CFB3A-E67B-0361-1345-51BCBD9AE28E}"/>
              </a:ext>
            </a:extLst>
          </p:cNvPr>
          <p:cNvSpPr txBox="1"/>
          <p:nvPr/>
        </p:nvSpPr>
        <p:spPr>
          <a:xfrm>
            <a:off x="10607753" y="4746530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Z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83F10AC4-E888-1F7C-3160-56A0F07D23B4}"/>
              </a:ext>
            </a:extLst>
          </p:cNvPr>
          <p:cNvCxnSpPr>
            <a:cxnSpLocks/>
          </p:cNvCxnSpPr>
          <p:nvPr/>
        </p:nvCxnSpPr>
        <p:spPr>
          <a:xfrm flipH="1">
            <a:off x="4853258" y="3881007"/>
            <a:ext cx="627427" cy="655978"/>
          </a:xfrm>
          <a:prstGeom prst="straightConnector1">
            <a:avLst/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2B3455BB-B609-9C43-083A-B4550BD2BF13}"/>
              </a:ext>
            </a:extLst>
          </p:cNvPr>
          <p:cNvCxnSpPr>
            <a:stCxn id="18" idx="5"/>
            <a:endCxn id="8" idx="0"/>
          </p:cNvCxnSpPr>
          <p:nvPr/>
        </p:nvCxnSpPr>
        <p:spPr>
          <a:xfrm>
            <a:off x="10829359" y="4351700"/>
            <a:ext cx="141996" cy="538446"/>
          </a:xfrm>
          <a:prstGeom prst="straightConnector1">
            <a:avLst/>
          </a:prstGeom>
          <a:ln w="254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03907D44-728E-A9BC-0B25-B71E4188AE15}"/>
              </a:ext>
            </a:extLst>
          </p:cNvPr>
          <p:cNvCxnSpPr>
            <a:cxnSpLocks/>
            <a:stCxn id="21" idx="2"/>
            <a:endCxn id="8" idx="6"/>
          </p:cNvCxnSpPr>
          <p:nvPr/>
        </p:nvCxnSpPr>
        <p:spPr>
          <a:xfrm flipH="1" flipV="1">
            <a:off x="11008626" y="4931196"/>
            <a:ext cx="189460" cy="118855"/>
          </a:xfrm>
          <a:prstGeom prst="straightConnector1">
            <a:avLst/>
          </a:prstGeom>
          <a:ln w="254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6E465657-CC77-B43D-3816-86818C6DEAFC}"/>
              </a:ext>
            </a:extLst>
          </p:cNvPr>
          <p:cNvCxnSpPr>
            <a:cxnSpLocks/>
            <a:endCxn id="12" idx="3"/>
          </p:cNvCxnSpPr>
          <p:nvPr/>
        </p:nvCxnSpPr>
        <p:spPr>
          <a:xfrm>
            <a:off x="10339527" y="4843007"/>
            <a:ext cx="566811" cy="88189"/>
          </a:xfrm>
          <a:prstGeom prst="straightConnector1">
            <a:avLst/>
          </a:prstGeom>
          <a:ln w="254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71F34FE9-1D4C-5FC8-2E8E-5F116B6DB115}"/>
              </a:ext>
            </a:extLst>
          </p:cNvPr>
          <p:cNvCxnSpPr>
            <a:cxnSpLocks/>
          </p:cNvCxnSpPr>
          <p:nvPr/>
        </p:nvCxnSpPr>
        <p:spPr>
          <a:xfrm flipH="1" flipV="1">
            <a:off x="6140415" y="3760003"/>
            <a:ext cx="860460" cy="725197"/>
          </a:xfrm>
          <a:prstGeom prst="straightConnector1">
            <a:avLst/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436530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KD-Trees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73380" y="898164"/>
            <a:ext cx="10952281" cy="148648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Can rapidly 3-nearest neighbor query a KD-Tree by following the node splits  </a:t>
            </a:r>
            <a:endParaRPr lang="en-US" sz="2400" dirty="0">
              <a:latin typeface="+mn-lt"/>
            </a:endParaRPr>
          </a:p>
          <a:p>
            <a:r>
              <a:rPr lang="en-US" dirty="0">
                <a:latin typeface="+mn-lt"/>
              </a:rPr>
              <a:t>Continue </a:t>
            </a:r>
            <a:r>
              <a:rPr lang="en-US" b="1" dirty="0">
                <a:latin typeface="+mn-lt"/>
              </a:rPr>
              <a:t>backtracking</a:t>
            </a:r>
            <a:r>
              <a:rPr lang="en-US" dirty="0">
                <a:latin typeface="+mn-lt"/>
              </a:rPr>
              <a:t> to </a:t>
            </a:r>
            <a:r>
              <a:rPr lang="en-US" i="1" dirty="0">
                <a:latin typeface="+mn-lt"/>
              </a:rPr>
              <a:t>K</a:t>
            </a:r>
            <a:r>
              <a:rPr lang="en-US" dirty="0">
                <a:latin typeface="+mn-lt"/>
              </a:rPr>
              <a:t> then to branch to </a:t>
            </a:r>
            <a:r>
              <a:rPr lang="en-US" i="1" dirty="0">
                <a:latin typeface="+mn-lt"/>
              </a:rPr>
              <a:t>C</a:t>
            </a:r>
            <a:r>
              <a:rPr lang="en-US" dirty="0">
                <a:latin typeface="+mn-lt"/>
              </a:rPr>
              <a:t> and </a:t>
            </a:r>
            <a:r>
              <a:rPr lang="en-US" i="1" dirty="0">
                <a:latin typeface="+mn-lt"/>
              </a:rPr>
              <a:t>J</a:t>
            </a:r>
            <a:r>
              <a:rPr lang="en-US" dirty="0">
                <a:latin typeface="+mn-lt"/>
              </a:rPr>
              <a:t>, but no nearer neighbor</a:t>
            </a:r>
          </a:p>
          <a:p>
            <a:r>
              <a:rPr lang="en-US" dirty="0">
                <a:latin typeface="+mn-lt"/>
              </a:rPr>
              <a:t>We can </a:t>
            </a:r>
            <a:r>
              <a:rPr lang="en-US" b="1" dirty="0">
                <a:latin typeface="+mn-lt"/>
              </a:rPr>
              <a:t>prune</a:t>
            </a:r>
            <a:r>
              <a:rPr lang="en-US" dirty="0">
                <a:latin typeface="+mn-lt"/>
              </a:rPr>
              <a:t> the branch with </a:t>
            </a:r>
            <a:r>
              <a:rPr lang="en-US" i="1" dirty="0">
                <a:latin typeface="+mn-lt"/>
              </a:rPr>
              <a:t>C</a:t>
            </a:r>
            <a:r>
              <a:rPr lang="en-US" dirty="0">
                <a:latin typeface="+mn-lt"/>
              </a:rPr>
              <a:t> and </a:t>
            </a:r>
            <a:r>
              <a:rPr lang="en-US" i="1" dirty="0">
                <a:latin typeface="+mn-lt"/>
              </a:rPr>
              <a:t>J</a:t>
            </a:r>
            <a:r>
              <a:rPr lang="en-US" dirty="0">
                <a:latin typeface="+mn-lt"/>
              </a:rPr>
              <a:t> from the search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14A7D1F-54C3-B415-BE5C-71BD7253A906}"/>
              </a:ext>
            </a:extLst>
          </p:cNvPr>
          <p:cNvSpPr/>
          <p:nvPr/>
        </p:nvSpPr>
        <p:spPr>
          <a:xfrm>
            <a:off x="7364896" y="2527297"/>
            <a:ext cx="4427882" cy="388123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07FCA7A-4446-F826-CED2-EBC82CEB796E}"/>
              </a:ext>
            </a:extLst>
          </p:cNvPr>
          <p:cNvCxnSpPr/>
          <p:nvPr/>
        </p:nvCxnSpPr>
        <p:spPr>
          <a:xfrm>
            <a:off x="7349986" y="6405114"/>
            <a:ext cx="444776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CBC05C5-E0C5-2566-ECF3-6436D1EE3921}"/>
              </a:ext>
            </a:extLst>
          </p:cNvPr>
          <p:cNvCxnSpPr>
            <a:cxnSpLocks/>
          </p:cNvCxnSpPr>
          <p:nvPr/>
        </p:nvCxnSpPr>
        <p:spPr>
          <a:xfrm flipV="1">
            <a:off x="7349986" y="2479158"/>
            <a:ext cx="14910" cy="39259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E6D8E65-7922-0042-BB6B-75301931E555}"/>
                  </a:ext>
                </a:extLst>
              </p:cNvPr>
              <p:cNvSpPr txBox="1"/>
              <p:nvPr/>
            </p:nvSpPr>
            <p:spPr>
              <a:xfrm>
                <a:off x="11466030" y="6408527"/>
                <a:ext cx="3925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E6D8E65-7922-0042-BB6B-75301931E5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66030" y="6408527"/>
                <a:ext cx="392595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C79F702-D745-C7E9-77AF-0A4A3659C9B3}"/>
                  </a:ext>
                </a:extLst>
              </p:cNvPr>
              <p:cNvSpPr txBox="1"/>
              <p:nvPr/>
            </p:nvSpPr>
            <p:spPr>
              <a:xfrm>
                <a:off x="6957391" y="2509768"/>
                <a:ext cx="3925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C79F702-D745-C7E9-77AF-0A4A3659C9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7391" y="2509768"/>
                <a:ext cx="39259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Oval 15">
            <a:extLst>
              <a:ext uri="{FF2B5EF4-FFF2-40B4-BE49-F238E27FC236}">
                <a16:creationId xmlns:a16="http://schemas.microsoft.com/office/drawing/2014/main" id="{4882EE0D-D6C9-FC10-F5EC-BDC56DC294EE}"/>
              </a:ext>
            </a:extLst>
          </p:cNvPr>
          <p:cNvSpPr/>
          <p:nvPr/>
        </p:nvSpPr>
        <p:spPr>
          <a:xfrm>
            <a:off x="7856881" y="2879100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D63A256-B3B0-A451-4A25-FEB6135BE1BA}"/>
              </a:ext>
            </a:extLst>
          </p:cNvPr>
          <p:cNvSpPr/>
          <p:nvPr/>
        </p:nvSpPr>
        <p:spPr>
          <a:xfrm>
            <a:off x="10765733" y="4281623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BAB355B-EC32-114B-7136-B9C0571C7C92}"/>
              </a:ext>
            </a:extLst>
          </p:cNvPr>
          <p:cNvSpPr/>
          <p:nvPr/>
        </p:nvSpPr>
        <p:spPr>
          <a:xfrm>
            <a:off x="10590142" y="3150197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33D8D12-9799-0AF8-6DC0-D77BB283106C}"/>
              </a:ext>
            </a:extLst>
          </p:cNvPr>
          <p:cNvSpPr/>
          <p:nvPr/>
        </p:nvSpPr>
        <p:spPr>
          <a:xfrm>
            <a:off x="8702538" y="4051514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374E17F-B031-99CB-0726-F5BB9CB388A4}"/>
              </a:ext>
            </a:extLst>
          </p:cNvPr>
          <p:cNvSpPr/>
          <p:nvPr/>
        </p:nvSpPr>
        <p:spPr>
          <a:xfrm>
            <a:off x="11198086" y="5009001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BF1C086-76F7-15A5-405A-2B1C3535124A}"/>
              </a:ext>
            </a:extLst>
          </p:cNvPr>
          <p:cNvSpPr/>
          <p:nvPr/>
        </p:nvSpPr>
        <p:spPr>
          <a:xfrm>
            <a:off x="8990772" y="2920150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86A8FC5B-620D-A1BF-6BC4-873B76FAE647}"/>
              </a:ext>
            </a:extLst>
          </p:cNvPr>
          <p:cNvSpPr/>
          <p:nvPr/>
        </p:nvSpPr>
        <p:spPr>
          <a:xfrm>
            <a:off x="8298346" y="5396182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63E4CEA-3791-C106-5548-5F348370B2DB}"/>
              </a:ext>
            </a:extLst>
          </p:cNvPr>
          <p:cNvSpPr/>
          <p:nvPr/>
        </p:nvSpPr>
        <p:spPr>
          <a:xfrm>
            <a:off x="10189264" y="4769607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5833A7A-73B6-90E6-AA10-137E0647752D}"/>
              </a:ext>
            </a:extLst>
          </p:cNvPr>
          <p:cNvSpPr/>
          <p:nvPr/>
        </p:nvSpPr>
        <p:spPr>
          <a:xfrm>
            <a:off x="11451121" y="3632051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B792E8F-50BE-AFEF-FABC-107D4A4117D1}"/>
              </a:ext>
            </a:extLst>
          </p:cNvPr>
          <p:cNvSpPr/>
          <p:nvPr/>
        </p:nvSpPr>
        <p:spPr>
          <a:xfrm>
            <a:off x="9380881" y="4403100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C70E88D-9C2B-B5CC-A069-3E0307990DCD}"/>
              </a:ext>
            </a:extLst>
          </p:cNvPr>
          <p:cNvSpPr txBox="1"/>
          <p:nvPr/>
        </p:nvSpPr>
        <p:spPr>
          <a:xfrm>
            <a:off x="7492242" y="2694434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62E297-F486-36A1-62BF-8E11A23ECE19}"/>
              </a:ext>
            </a:extLst>
          </p:cNvPr>
          <p:cNvSpPr txBox="1"/>
          <p:nvPr/>
        </p:nvSpPr>
        <p:spPr>
          <a:xfrm>
            <a:off x="8612877" y="2785829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854F709-8186-272D-99A3-F57F3BB196F6}"/>
              </a:ext>
            </a:extLst>
          </p:cNvPr>
          <p:cNvSpPr txBox="1"/>
          <p:nvPr/>
        </p:nvSpPr>
        <p:spPr>
          <a:xfrm>
            <a:off x="10263806" y="3022834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0C53109-9AE3-4C26-DD27-020538E5C27E}"/>
              </a:ext>
            </a:extLst>
          </p:cNvPr>
          <p:cNvSpPr txBox="1"/>
          <p:nvPr/>
        </p:nvSpPr>
        <p:spPr>
          <a:xfrm>
            <a:off x="8408978" y="3760003"/>
            <a:ext cx="280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A8BF2E9-1917-8178-CD20-D0C2ADC86599}"/>
              </a:ext>
            </a:extLst>
          </p:cNvPr>
          <p:cNvSpPr txBox="1"/>
          <p:nvPr/>
        </p:nvSpPr>
        <p:spPr>
          <a:xfrm>
            <a:off x="8982905" y="4272775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9768283-D911-AC83-FE14-967657CCCC64}"/>
              </a:ext>
            </a:extLst>
          </p:cNvPr>
          <p:cNvSpPr txBox="1"/>
          <p:nvPr/>
        </p:nvSpPr>
        <p:spPr>
          <a:xfrm>
            <a:off x="9818413" y="4658341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34F8A89-DA2A-6C1E-B425-A300F9CD0154}"/>
              </a:ext>
            </a:extLst>
          </p:cNvPr>
          <p:cNvSpPr txBox="1"/>
          <p:nvPr/>
        </p:nvSpPr>
        <p:spPr>
          <a:xfrm>
            <a:off x="10459314" y="4244087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78B79F8-325C-9EB5-4757-47CB697CD9A8}"/>
              </a:ext>
            </a:extLst>
          </p:cNvPr>
          <p:cNvSpPr txBox="1"/>
          <p:nvPr/>
        </p:nvSpPr>
        <p:spPr>
          <a:xfrm>
            <a:off x="7966492" y="5252566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6DF3D48-6FC0-DF4D-CDA2-6A32B45FC249}"/>
              </a:ext>
            </a:extLst>
          </p:cNvPr>
          <p:cNvSpPr txBox="1"/>
          <p:nvPr/>
        </p:nvSpPr>
        <p:spPr>
          <a:xfrm>
            <a:off x="11376370" y="4921224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CB60096-A2F4-8F11-10DF-341F0533FAC5}"/>
              </a:ext>
            </a:extLst>
          </p:cNvPr>
          <p:cNvSpPr txBox="1"/>
          <p:nvPr/>
        </p:nvSpPr>
        <p:spPr>
          <a:xfrm>
            <a:off x="11155844" y="3511675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J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60AF411-0EBE-76B9-8C90-D8C188D8F8DA}"/>
              </a:ext>
            </a:extLst>
          </p:cNvPr>
          <p:cNvCxnSpPr>
            <a:cxnSpLocks/>
          </p:cNvCxnSpPr>
          <p:nvPr/>
        </p:nvCxnSpPr>
        <p:spPr>
          <a:xfrm flipH="1">
            <a:off x="9424436" y="2548279"/>
            <a:ext cx="955" cy="3873842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568DB51C-B154-2529-4607-53D06FB0F29A}"/>
              </a:ext>
            </a:extLst>
          </p:cNvPr>
          <p:cNvSpPr/>
          <p:nvPr/>
        </p:nvSpPr>
        <p:spPr>
          <a:xfrm>
            <a:off x="3240027" y="2621629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4B7EC58-2157-B3D7-5A45-4D2086343167}"/>
              </a:ext>
            </a:extLst>
          </p:cNvPr>
          <p:cNvCxnSpPr>
            <a:cxnSpLocks/>
          </p:cNvCxnSpPr>
          <p:nvPr/>
        </p:nvCxnSpPr>
        <p:spPr>
          <a:xfrm>
            <a:off x="7364896" y="4092564"/>
            <a:ext cx="2090527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101E55C-DEF2-CD3F-8931-43CBE1B88947}"/>
              </a:ext>
            </a:extLst>
          </p:cNvPr>
          <p:cNvCxnSpPr>
            <a:cxnSpLocks/>
          </p:cNvCxnSpPr>
          <p:nvPr/>
        </p:nvCxnSpPr>
        <p:spPr>
          <a:xfrm>
            <a:off x="9455423" y="4322673"/>
            <a:ext cx="2368342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3AFE30CE-0CAE-3B11-3A32-0B7242BF2BCA}"/>
              </a:ext>
            </a:extLst>
          </p:cNvPr>
          <p:cNvSpPr/>
          <p:nvPr/>
        </p:nvSpPr>
        <p:spPr>
          <a:xfrm>
            <a:off x="1746848" y="3153784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029F85CB-6357-7B43-3130-C07B364FBCDB}"/>
              </a:ext>
            </a:extLst>
          </p:cNvPr>
          <p:cNvSpPr/>
          <p:nvPr/>
        </p:nvSpPr>
        <p:spPr>
          <a:xfrm>
            <a:off x="4414834" y="3264800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G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F456244-7ABE-5C12-903F-8FA0752105EC}"/>
              </a:ext>
            </a:extLst>
          </p:cNvPr>
          <p:cNvCxnSpPr>
            <a:stCxn id="9" idx="3"/>
            <a:endCxn id="42" idx="7"/>
          </p:cNvCxnSpPr>
          <p:nvPr/>
        </p:nvCxnSpPr>
        <p:spPr>
          <a:xfrm flipH="1">
            <a:off x="2244192" y="2901936"/>
            <a:ext cx="1081166" cy="29994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F1D0FB67-6220-3AE6-FED2-879E4C650761}"/>
              </a:ext>
            </a:extLst>
          </p:cNvPr>
          <p:cNvCxnSpPr>
            <a:cxnSpLocks/>
            <a:stCxn id="9" idx="5"/>
            <a:endCxn id="43" idx="1"/>
          </p:cNvCxnSpPr>
          <p:nvPr/>
        </p:nvCxnSpPr>
        <p:spPr>
          <a:xfrm>
            <a:off x="3737371" y="2901936"/>
            <a:ext cx="762794" cy="41095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>
            <a:extLst>
              <a:ext uri="{FF2B5EF4-FFF2-40B4-BE49-F238E27FC236}">
                <a16:creationId xmlns:a16="http://schemas.microsoft.com/office/drawing/2014/main" id="{A58A6F72-76FE-660E-DC28-3EC4E3413D28}"/>
              </a:ext>
            </a:extLst>
          </p:cNvPr>
          <p:cNvSpPr/>
          <p:nvPr/>
        </p:nvSpPr>
        <p:spPr>
          <a:xfrm>
            <a:off x="8225225" y="3439214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AFE03C2-DE60-CCFB-A77F-BEC30E9155CF}"/>
              </a:ext>
            </a:extLst>
          </p:cNvPr>
          <p:cNvSpPr txBox="1"/>
          <p:nvPr/>
        </p:nvSpPr>
        <p:spPr>
          <a:xfrm>
            <a:off x="7847330" y="3304893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J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1DC7D1A8-C021-4F2B-E7F1-0E198CDAFF57}"/>
              </a:ext>
            </a:extLst>
          </p:cNvPr>
          <p:cNvSpPr/>
          <p:nvPr/>
        </p:nvSpPr>
        <p:spPr>
          <a:xfrm>
            <a:off x="10418837" y="5513097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610B140-6A25-B62E-C7F6-5F3785D9D871}"/>
              </a:ext>
            </a:extLst>
          </p:cNvPr>
          <p:cNvSpPr txBox="1"/>
          <p:nvPr/>
        </p:nvSpPr>
        <p:spPr>
          <a:xfrm>
            <a:off x="10040942" y="5378776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="1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C816848-C40C-25C8-78AF-7452AC0ABB9D}"/>
              </a:ext>
            </a:extLst>
          </p:cNvPr>
          <p:cNvSpPr txBox="1"/>
          <p:nvPr/>
        </p:nvSpPr>
        <p:spPr>
          <a:xfrm>
            <a:off x="10112797" y="5385573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K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351E78B-B0C0-3D4B-06B3-811BFFE66575}"/>
              </a:ext>
            </a:extLst>
          </p:cNvPr>
          <p:cNvCxnSpPr>
            <a:cxnSpLocks/>
          </p:cNvCxnSpPr>
          <p:nvPr/>
        </p:nvCxnSpPr>
        <p:spPr>
          <a:xfrm>
            <a:off x="8255761" y="2523885"/>
            <a:ext cx="21262" cy="1591931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AD9637D-3F3A-3487-9AD1-4C3C07B53FC2}"/>
              </a:ext>
            </a:extLst>
          </p:cNvPr>
          <p:cNvCxnSpPr>
            <a:cxnSpLocks/>
          </p:cNvCxnSpPr>
          <p:nvPr/>
        </p:nvCxnSpPr>
        <p:spPr>
          <a:xfrm>
            <a:off x="10620788" y="2513703"/>
            <a:ext cx="0" cy="1803809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8672FF9-DA7F-F779-E35D-7E12ED930755}"/>
              </a:ext>
            </a:extLst>
          </p:cNvPr>
          <p:cNvCxnSpPr>
            <a:cxnSpLocks/>
          </p:cNvCxnSpPr>
          <p:nvPr/>
        </p:nvCxnSpPr>
        <p:spPr>
          <a:xfrm>
            <a:off x="10418837" y="4317512"/>
            <a:ext cx="33885" cy="2087602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D887B628-0321-59C6-FF0F-4FD84385164B}"/>
              </a:ext>
            </a:extLst>
          </p:cNvPr>
          <p:cNvSpPr/>
          <p:nvPr/>
        </p:nvSpPr>
        <p:spPr>
          <a:xfrm>
            <a:off x="2298407" y="3808898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H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AD751162-0736-2CC0-FA92-F0B576CD3F47}"/>
              </a:ext>
            </a:extLst>
          </p:cNvPr>
          <p:cNvSpPr/>
          <p:nvPr/>
        </p:nvSpPr>
        <p:spPr>
          <a:xfrm>
            <a:off x="1103010" y="3787416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J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8D40D201-84DB-69EB-27B9-A3C0DF23E570}"/>
              </a:ext>
            </a:extLst>
          </p:cNvPr>
          <p:cNvSpPr/>
          <p:nvPr/>
        </p:nvSpPr>
        <p:spPr>
          <a:xfrm>
            <a:off x="5557740" y="3800935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K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B8089832-E650-C1BE-B24D-9A9D1B4CD49D}"/>
              </a:ext>
            </a:extLst>
          </p:cNvPr>
          <p:cNvSpPr/>
          <p:nvPr/>
        </p:nvSpPr>
        <p:spPr>
          <a:xfrm>
            <a:off x="3240027" y="3808898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52E7AA8F-D874-CD73-E4D3-43A8735B14D9}"/>
              </a:ext>
            </a:extLst>
          </p:cNvPr>
          <p:cNvSpPr/>
          <p:nvPr/>
        </p:nvSpPr>
        <p:spPr>
          <a:xfrm>
            <a:off x="461987" y="4528724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FAF503EE-C18D-71A4-0995-54722E9B0135}"/>
              </a:ext>
            </a:extLst>
          </p:cNvPr>
          <p:cNvSpPr/>
          <p:nvPr/>
        </p:nvSpPr>
        <p:spPr>
          <a:xfrm>
            <a:off x="1513535" y="4528724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A2E21B7-1B61-588C-F3B6-B6B3C30A5E09}"/>
              </a:ext>
            </a:extLst>
          </p:cNvPr>
          <p:cNvSpPr/>
          <p:nvPr/>
        </p:nvSpPr>
        <p:spPr>
          <a:xfrm>
            <a:off x="3799315" y="4514607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J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ECA19267-DD5A-7898-82CC-B6248D3A4333}"/>
              </a:ext>
            </a:extLst>
          </p:cNvPr>
          <p:cNvSpPr/>
          <p:nvPr/>
        </p:nvSpPr>
        <p:spPr>
          <a:xfrm>
            <a:off x="6348278" y="4536985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I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885B5B44-A773-FAD7-61F1-1109E129FFBC}"/>
              </a:ext>
            </a:extLst>
          </p:cNvPr>
          <p:cNvSpPr/>
          <p:nvPr/>
        </p:nvSpPr>
        <p:spPr>
          <a:xfrm>
            <a:off x="4853258" y="4536985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F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0BF0109E-3CA5-E5A9-0298-9F3F729993F6}"/>
              </a:ext>
            </a:extLst>
          </p:cNvPr>
          <p:cNvCxnSpPr>
            <a:cxnSpLocks/>
            <a:stCxn id="42" idx="3"/>
            <a:endCxn id="48" idx="0"/>
          </p:cNvCxnSpPr>
          <p:nvPr/>
        </p:nvCxnSpPr>
        <p:spPr>
          <a:xfrm flipH="1">
            <a:off x="1394348" y="3434091"/>
            <a:ext cx="437831" cy="35332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4E52856E-E66D-511E-2BBE-9F73E68E12E7}"/>
              </a:ext>
            </a:extLst>
          </p:cNvPr>
          <p:cNvCxnSpPr>
            <a:cxnSpLocks/>
            <a:stCxn id="42" idx="5"/>
            <a:endCxn id="47" idx="0"/>
          </p:cNvCxnSpPr>
          <p:nvPr/>
        </p:nvCxnSpPr>
        <p:spPr>
          <a:xfrm>
            <a:off x="2244192" y="3434091"/>
            <a:ext cx="345553" cy="37480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95203130-E935-7125-FAE3-414036E27025}"/>
              </a:ext>
            </a:extLst>
          </p:cNvPr>
          <p:cNvCxnSpPr>
            <a:cxnSpLocks/>
            <a:stCxn id="43" idx="3"/>
            <a:endCxn id="55" idx="7"/>
          </p:cNvCxnSpPr>
          <p:nvPr/>
        </p:nvCxnSpPr>
        <p:spPr>
          <a:xfrm flipH="1">
            <a:off x="3737371" y="3545107"/>
            <a:ext cx="762794" cy="31188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FF685035-1E46-E754-171D-042299D5F40D}"/>
              </a:ext>
            </a:extLst>
          </p:cNvPr>
          <p:cNvCxnSpPr>
            <a:cxnSpLocks/>
            <a:stCxn id="43" idx="5"/>
            <a:endCxn id="54" idx="1"/>
          </p:cNvCxnSpPr>
          <p:nvPr/>
        </p:nvCxnSpPr>
        <p:spPr>
          <a:xfrm>
            <a:off x="4912178" y="3545107"/>
            <a:ext cx="730893" cy="303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9D83DA32-F72B-20BF-BB67-C6C827FDE8F6}"/>
              </a:ext>
            </a:extLst>
          </p:cNvPr>
          <p:cNvCxnSpPr>
            <a:cxnSpLocks/>
            <a:stCxn id="55" idx="5"/>
            <a:endCxn id="7" idx="0"/>
          </p:cNvCxnSpPr>
          <p:nvPr/>
        </p:nvCxnSpPr>
        <p:spPr>
          <a:xfrm>
            <a:off x="3737371" y="4089205"/>
            <a:ext cx="353282" cy="42540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30EA0F06-F88E-89F0-6634-EC6FD442F9F4}"/>
              </a:ext>
            </a:extLst>
          </p:cNvPr>
          <p:cNvCxnSpPr>
            <a:cxnSpLocks/>
            <a:stCxn id="48" idx="5"/>
            <a:endCxn id="58" idx="0"/>
          </p:cNvCxnSpPr>
          <p:nvPr/>
        </p:nvCxnSpPr>
        <p:spPr>
          <a:xfrm>
            <a:off x="1600354" y="4067723"/>
            <a:ext cx="204519" cy="46100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F79CC311-AA18-6439-F4B3-FA3172F83C6A}"/>
              </a:ext>
            </a:extLst>
          </p:cNvPr>
          <p:cNvCxnSpPr>
            <a:cxnSpLocks/>
            <a:stCxn id="48" idx="3"/>
            <a:endCxn id="57" idx="0"/>
          </p:cNvCxnSpPr>
          <p:nvPr/>
        </p:nvCxnSpPr>
        <p:spPr>
          <a:xfrm flipH="1">
            <a:off x="753325" y="4067723"/>
            <a:ext cx="435016" cy="46100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C1876754-C553-08D9-845F-E4294CA61C06}"/>
              </a:ext>
            </a:extLst>
          </p:cNvPr>
          <p:cNvCxnSpPr>
            <a:cxnSpLocks/>
            <a:stCxn id="54" idx="3"/>
            <a:endCxn id="56" idx="0"/>
          </p:cNvCxnSpPr>
          <p:nvPr/>
        </p:nvCxnSpPr>
        <p:spPr>
          <a:xfrm flipH="1">
            <a:off x="5144596" y="4081242"/>
            <a:ext cx="498475" cy="45574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93C13351-D54B-60A6-74E9-BCA7CA38C681}"/>
              </a:ext>
            </a:extLst>
          </p:cNvPr>
          <p:cNvCxnSpPr>
            <a:cxnSpLocks/>
            <a:stCxn id="54" idx="5"/>
            <a:endCxn id="44" idx="0"/>
          </p:cNvCxnSpPr>
          <p:nvPr/>
        </p:nvCxnSpPr>
        <p:spPr>
          <a:xfrm>
            <a:off x="6055084" y="4081242"/>
            <a:ext cx="584532" cy="45574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15888444-9857-B7CF-973B-B7CB5193D53C}"/>
              </a:ext>
            </a:extLst>
          </p:cNvPr>
          <p:cNvSpPr/>
          <p:nvPr/>
        </p:nvSpPr>
        <p:spPr>
          <a:xfrm>
            <a:off x="10934084" y="4890146"/>
            <a:ext cx="74542" cy="82100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8CFB3A-E67B-0361-1345-51BCBD9AE28E}"/>
              </a:ext>
            </a:extLst>
          </p:cNvPr>
          <p:cNvSpPr txBox="1"/>
          <p:nvPr/>
        </p:nvSpPr>
        <p:spPr>
          <a:xfrm>
            <a:off x="10607753" y="4746530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Z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83F10AC4-E888-1F7C-3160-56A0F07D23B4}"/>
              </a:ext>
            </a:extLst>
          </p:cNvPr>
          <p:cNvCxnSpPr>
            <a:cxnSpLocks/>
          </p:cNvCxnSpPr>
          <p:nvPr/>
        </p:nvCxnSpPr>
        <p:spPr>
          <a:xfrm flipH="1" flipV="1">
            <a:off x="5002998" y="3150197"/>
            <a:ext cx="987224" cy="481854"/>
          </a:xfrm>
          <a:prstGeom prst="straightConnector1">
            <a:avLst/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2B3455BB-B609-9C43-083A-B4550BD2BF13}"/>
              </a:ext>
            </a:extLst>
          </p:cNvPr>
          <p:cNvCxnSpPr>
            <a:stCxn id="18" idx="5"/>
            <a:endCxn id="8" idx="0"/>
          </p:cNvCxnSpPr>
          <p:nvPr/>
        </p:nvCxnSpPr>
        <p:spPr>
          <a:xfrm>
            <a:off x="10829359" y="4351700"/>
            <a:ext cx="141996" cy="538446"/>
          </a:xfrm>
          <a:prstGeom prst="straightConnector1">
            <a:avLst/>
          </a:prstGeom>
          <a:ln w="254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03907D44-728E-A9BC-0B25-B71E4188AE15}"/>
              </a:ext>
            </a:extLst>
          </p:cNvPr>
          <p:cNvCxnSpPr>
            <a:cxnSpLocks/>
            <a:stCxn id="21" idx="2"/>
            <a:endCxn id="8" idx="6"/>
          </p:cNvCxnSpPr>
          <p:nvPr/>
        </p:nvCxnSpPr>
        <p:spPr>
          <a:xfrm flipH="1" flipV="1">
            <a:off x="11008626" y="4931196"/>
            <a:ext cx="189460" cy="118855"/>
          </a:xfrm>
          <a:prstGeom prst="straightConnector1">
            <a:avLst/>
          </a:prstGeom>
          <a:ln w="254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6E465657-CC77-B43D-3816-86818C6DEAFC}"/>
              </a:ext>
            </a:extLst>
          </p:cNvPr>
          <p:cNvCxnSpPr>
            <a:cxnSpLocks/>
            <a:endCxn id="12" idx="3"/>
          </p:cNvCxnSpPr>
          <p:nvPr/>
        </p:nvCxnSpPr>
        <p:spPr>
          <a:xfrm>
            <a:off x="10339527" y="4843007"/>
            <a:ext cx="566811" cy="88189"/>
          </a:xfrm>
          <a:prstGeom prst="straightConnector1">
            <a:avLst/>
          </a:prstGeom>
          <a:ln w="254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71F34FE9-1D4C-5FC8-2E8E-5F116B6DB115}"/>
              </a:ext>
            </a:extLst>
          </p:cNvPr>
          <p:cNvCxnSpPr>
            <a:cxnSpLocks/>
          </p:cNvCxnSpPr>
          <p:nvPr/>
        </p:nvCxnSpPr>
        <p:spPr>
          <a:xfrm flipH="1" flipV="1">
            <a:off x="6140415" y="3760003"/>
            <a:ext cx="860460" cy="725197"/>
          </a:xfrm>
          <a:prstGeom prst="straightConnector1">
            <a:avLst/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C0433E6B-7946-0343-7146-C3B4EC235F62}"/>
              </a:ext>
            </a:extLst>
          </p:cNvPr>
          <p:cNvCxnSpPr>
            <a:cxnSpLocks/>
          </p:cNvCxnSpPr>
          <p:nvPr/>
        </p:nvCxnSpPr>
        <p:spPr>
          <a:xfrm flipH="1">
            <a:off x="3344349" y="3287114"/>
            <a:ext cx="951497" cy="437094"/>
          </a:xfrm>
          <a:prstGeom prst="straightConnector1">
            <a:avLst/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B0913AB7-DB2C-075A-9D79-0ADAECD6ECD3}"/>
              </a:ext>
            </a:extLst>
          </p:cNvPr>
          <p:cNvCxnSpPr>
            <a:cxnSpLocks/>
          </p:cNvCxnSpPr>
          <p:nvPr/>
        </p:nvCxnSpPr>
        <p:spPr>
          <a:xfrm>
            <a:off x="3130181" y="4103723"/>
            <a:ext cx="612293" cy="739284"/>
          </a:xfrm>
          <a:prstGeom prst="straightConnector1">
            <a:avLst/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45642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KD-Trees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406400" y="898164"/>
            <a:ext cx="11119261" cy="148648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Can rapidly query a KD-Tree by following the video splits  </a:t>
            </a:r>
            <a:endParaRPr lang="en-US" sz="2400" dirty="0">
              <a:latin typeface="+mn-lt"/>
            </a:endParaRPr>
          </a:p>
          <a:p>
            <a:r>
              <a:rPr lang="en-US" dirty="0">
                <a:latin typeface="+mn-lt"/>
              </a:rPr>
              <a:t>The backtrack arrives at the root, </a:t>
            </a:r>
            <a:r>
              <a:rPr lang="en-US" b="1" dirty="0">
                <a:latin typeface="+mn-lt"/>
              </a:rPr>
              <a:t>terminating</a:t>
            </a:r>
            <a:r>
              <a:rPr lang="en-US" dirty="0">
                <a:latin typeface="+mn-lt"/>
              </a:rPr>
              <a:t> the algorithm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14A7D1F-54C3-B415-BE5C-71BD7253A906}"/>
              </a:ext>
            </a:extLst>
          </p:cNvPr>
          <p:cNvSpPr/>
          <p:nvPr/>
        </p:nvSpPr>
        <p:spPr>
          <a:xfrm>
            <a:off x="7364896" y="2527297"/>
            <a:ext cx="4427882" cy="388123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07FCA7A-4446-F826-CED2-EBC82CEB796E}"/>
              </a:ext>
            </a:extLst>
          </p:cNvPr>
          <p:cNvCxnSpPr/>
          <p:nvPr/>
        </p:nvCxnSpPr>
        <p:spPr>
          <a:xfrm>
            <a:off x="7349986" y="6405114"/>
            <a:ext cx="444776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CBC05C5-E0C5-2566-ECF3-6436D1EE3921}"/>
              </a:ext>
            </a:extLst>
          </p:cNvPr>
          <p:cNvCxnSpPr>
            <a:cxnSpLocks/>
          </p:cNvCxnSpPr>
          <p:nvPr/>
        </p:nvCxnSpPr>
        <p:spPr>
          <a:xfrm flipV="1">
            <a:off x="7349986" y="2479158"/>
            <a:ext cx="14910" cy="39259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E6D8E65-7922-0042-BB6B-75301931E555}"/>
                  </a:ext>
                </a:extLst>
              </p:cNvPr>
              <p:cNvSpPr txBox="1"/>
              <p:nvPr/>
            </p:nvSpPr>
            <p:spPr>
              <a:xfrm>
                <a:off x="11466030" y="6408527"/>
                <a:ext cx="3925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E6D8E65-7922-0042-BB6B-75301931E5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66030" y="6408527"/>
                <a:ext cx="392595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C79F702-D745-C7E9-77AF-0A4A3659C9B3}"/>
                  </a:ext>
                </a:extLst>
              </p:cNvPr>
              <p:cNvSpPr txBox="1"/>
              <p:nvPr/>
            </p:nvSpPr>
            <p:spPr>
              <a:xfrm>
                <a:off x="6957391" y="2509768"/>
                <a:ext cx="3925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C79F702-D745-C7E9-77AF-0A4A3659C9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7391" y="2509768"/>
                <a:ext cx="39259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Oval 15">
            <a:extLst>
              <a:ext uri="{FF2B5EF4-FFF2-40B4-BE49-F238E27FC236}">
                <a16:creationId xmlns:a16="http://schemas.microsoft.com/office/drawing/2014/main" id="{4882EE0D-D6C9-FC10-F5EC-BDC56DC294EE}"/>
              </a:ext>
            </a:extLst>
          </p:cNvPr>
          <p:cNvSpPr/>
          <p:nvPr/>
        </p:nvSpPr>
        <p:spPr>
          <a:xfrm>
            <a:off x="7856881" y="2879100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D63A256-B3B0-A451-4A25-FEB6135BE1BA}"/>
              </a:ext>
            </a:extLst>
          </p:cNvPr>
          <p:cNvSpPr/>
          <p:nvPr/>
        </p:nvSpPr>
        <p:spPr>
          <a:xfrm>
            <a:off x="10765733" y="4281623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BAB355B-EC32-114B-7136-B9C0571C7C92}"/>
              </a:ext>
            </a:extLst>
          </p:cNvPr>
          <p:cNvSpPr/>
          <p:nvPr/>
        </p:nvSpPr>
        <p:spPr>
          <a:xfrm>
            <a:off x="10590142" y="3150197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33D8D12-9799-0AF8-6DC0-D77BB283106C}"/>
              </a:ext>
            </a:extLst>
          </p:cNvPr>
          <p:cNvSpPr/>
          <p:nvPr/>
        </p:nvSpPr>
        <p:spPr>
          <a:xfrm>
            <a:off x="8702538" y="4051514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374E17F-B031-99CB-0726-F5BB9CB388A4}"/>
              </a:ext>
            </a:extLst>
          </p:cNvPr>
          <p:cNvSpPr/>
          <p:nvPr/>
        </p:nvSpPr>
        <p:spPr>
          <a:xfrm>
            <a:off x="11198086" y="5009001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BF1C086-76F7-15A5-405A-2B1C3535124A}"/>
              </a:ext>
            </a:extLst>
          </p:cNvPr>
          <p:cNvSpPr/>
          <p:nvPr/>
        </p:nvSpPr>
        <p:spPr>
          <a:xfrm>
            <a:off x="8990772" y="2920150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86A8FC5B-620D-A1BF-6BC4-873B76FAE647}"/>
              </a:ext>
            </a:extLst>
          </p:cNvPr>
          <p:cNvSpPr/>
          <p:nvPr/>
        </p:nvSpPr>
        <p:spPr>
          <a:xfrm>
            <a:off x="8298346" y="5396182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63E4CEA-3791-C106-5548-5F348370B2DB}"/>
              </a:ext>
            </a:extLst>
          </p:cNvPr>
          <p:cNvSpPr/>
          <p:nvPr/>
        </p:nvSpPr>
        <p:spPr>
          <a:xfrm>
            <a:off x="10189264" y="4769607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5833A7A-73B6-90E6-AA10-137E0647752D}"/>
              </a:ext>
            </a:extLst>
          </p:cNvPr>
          <p:cNvSpPr/>
          <p:nvPr/>
        </p:nvSpPr>
        <p:spPr>
          <a:xfrm>
            <a:off x="11451121" y="3632051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B792E8F-50BE-AFEF-FABC-107D4A4117D1}"/>
              </a:ext>
            </a:extLst>
          </p:cNvPr>
          <p:cNvSpPr/>
          <p:nvPr/>
        </p:nvSpPr>
        <p:spPr>
          <a:xfrm>
            <a:off x="9380881" y="4403100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C70E88D-9C2B-B5CC-A069-3E0307990DCD}"/>
              </a:ext>
            </a:extLst>
          </p:cNvPr>
          <p:cNvSpPr txBox="1"/>
          <p:nvPr/>
        </p:nvSpPr>
        <p:spPr>
          <a:xfrm>
            <a:off x="7492242" y="2694434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62E297-F486-36A1-62BF-8E11A23ECE19}"/>
              </a:ext>
            </a:extLst>
          </p:cNvPr>
          <p:cNvSpPr txBox="1"/>
          <p:nvPr/>
        </p:nvSpPr>
        <p:spPr>
          <a:xfrm>
            <a:off x="8612877" y="2785829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854F709-8186-272D-99A3-F57F3BB196F6}"/>
              </a:ext>
            </a:extLst>
          </p:cNvPr>
          <p:cNvSpPr txBox="1"/>
          <p:nvPr/>
        </p:nvSpPr>
        <p:spPr>
          <a:xfrm>
            <a:off x="10263806" y="3022834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0C53109-9AE3-4C26-DD27-020538E5C27E}"/>
              </a:ext>
            </a:extLst>
          </p:cNvPr>
          <p:cNvSpPr txBox="1"/>
          <p:nvPr/>
        </p:nvSpPr>
        <p:spPr>
          <a:xfrm>
            <a:off x="8408978" y="3760003"/>
            <a:ext cx="280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A8BF2E9-1917-8178-CD20-D0C2ADC86599}"/>
              </a:ext>
            </a:extLst>
          </p:cNvPr>
          <p:cNvSpPr txBox="1"/>
          <p:nvPr/>
        </p:nvSpPr>
        <p:spPr>
          <a:xfrm>
            <a:off x="8982905" y="4272775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9768283-D911-AC83-FE14-967657CCCC64}"/>
              </a:ext>
            </a:extLst>
          </p:cNvPr>
          <p:cNvSpPr txBox="1"/>
          <p:nvPr/>
        </p:nvSpPr>
        <p:spPr>
          <a:xfrm>
            <a:off x="9818413" y="4658341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34F8A89-DA2A-6C1E-B425-A300F9CD0154}"/>
              </a:ext>
            </a:extLst>
          </p:cNvPr>
          <p:cNvSpPr txBox="1"/>
          <p:nvPr/>
        </p:nvSpPr>
        <p:spPr>
          <a:xfrm>
            <a:off x="10459314" y="4244087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78B79F8-325C-9EB5-4757-47CB697CD9A8}"/>
              </a:ext>
            </a:extLst>
          </p:cNvPr>
          <p:cNvSpPr txBox="1"/>
          <p:nvPr/>
        </p:nvSpPr>
        <p:spPr>
          <a:xfrm>
            <a:off x="7966492" y="5252566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6DF3D48-6FC0-DF4D-CDA2-6A32B45FC249}"/>
              </a:ext>
            </a:extLst>
          </p:cNvPr>
          <p:cNvSpPr txBox="1"/>
          <p:nvPr/>
        </p:nvSpPr>
        <p:spPr>
          <a:xfrm>
            <a:off x="11376370" y="4921224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CB60096-A2F4-8F11-10DF-341F0533FAC5}"/>
              </a:ext>
            </a:extLst>
          </p:cNvPr>
          <p:cNvSpPr txBox="1"/>
          <p:nvPr/>
        </p:nvSpPr>
        <p:spPr>
          <a:xfrm>
            <a:off x="11155844" y="3511675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J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60AF411-0EBE-76B9-8C90-D8C188D8F8DA}"/>
              </a:ext>
            </a:extLst>
          </p:cNvPr>
          <p:cNvCxnSpPr>
            <a:cxnSpLocks/>
          </p:cNvCxnSpPr>
          <p:nvPr/>
        </p:nvCxnSpPr>
        <p:spPr>
          <a:xfrm flipH="1">
            <a:off x="9424436" y="2548279"/>
            <a:ext cx="955" cy="3873842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568DB51C-B154-2529-4607-53D06FB0F29A}"/>
              </a:ext>
            </a:extLst>
          </p:cNvPr>
          <p:cNvSpPr/>
          <p:nvPr/>
        </p:nvSpPr>
        <p:spPr>
          <a:xfrm>
            <a:off x="3240027" y="2621629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4B7EC58-2157-B3D7-5A45-4D2086343167}"/>
              </a:ext>
            </a:extLst>
          </p:cNvPr>
          <p:cNvCxnSpPr>
            <a:cxnSpLocks/>
          </p:cNvCxnSpPr>
          <p:nvPr/>
        </p:nvCxnSpPr>
        <p:spPr>
          <a:xfrm>
            <a:off x="7364896" y="4092564"/>
            <a:ext cx="2090527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101E55C-DEF2-CD3F-8931-43CBE1B88947}"/>
              </a:ext>
            </a:extLst>
          </p:cNvPr>
          <p:cNvCxnSpPr>
            <a:cxnSpLocks/>
          </p:cNvCxnSpPr>
          <p:nvPr/>
        </p:nvCxnSpPr>
        <p:spPr>
          <a:xfrm>
            <a:off x="9455423" y="4322673"/>
            <a:ext cx="2368342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3AFE30CE-0CAE-3B11-3A32-0B7242BF2BCA}"/>
              </a:ext>
            </a:extLst>
          </p:cNvPr>
          <p:cNvSpPr/>
          <p:nvPr/>
        </p:nvSpPr>
        <p:spPr>
          <a:xfrm>
            <a:off x="1746848" y="3153784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029F85CB-6357-7B43-3130-C07B364FBCDB}"/>
              </a:ext>
            </a:extLst>
          </p:cNvPr>
          <p:cNvSpPr/>
          <p:nvPr/>
        </p:nvSpPr>
        <p:spPr>
          <a:xfrm>
            <a:off x="4414834" y="3264800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G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F456244-7ABE-5C12-903F-8FA0752105EC}"/>
              </a:ext>
            </a:extLst>
          </p:cNvPr>
          <p:cNvCxnSpPr>
            <a:stCxn id="9" idx="3"/>
            <a:endCxn id="42" idx="7"/>
          </p:cNvCxnSpPr>
          <p:nvPr/>
        </p:nvCxnSpPr>
        <p:spPr>
          <a:xfrm flipH="1">
            <a:off x="2244192" y="2901936"/>
            <a:ext cx="1081166" cy="29994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F1D0FB67-6220-3AE6-FED2-879E4C650761}"/>
              </a:ext>
            </a:extLst>
          </p:cNvPr>
          <p:cNvCxnSpPr>
            <a:cxnSpLocks/>
            <a:stCxn id="9" idx="5"/>
            <a:endCxn id="43" idx="1"/>
          </p:cNvCxnSpPr>
          <p:nvPr/>
        </p:nvCxnSpPr>
        <p:spPr>
          <a:xfrm>
            <a:off x="3737371" y="2901936"/>
            <a:ext cx="762794" cy="41095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>
            <a:extLst>
              <a:ext uri="{FF2B5EF4-FFF2-40B4-BE49-F238E27FC236}">
                <a16:creationId xmlns:a16="http://schemas.microsoft.com/office/drawing/2014/main" id="{A58A6F72-76FE-660E-DC28-3EC4E3413D28}"/>
              </a:ext>
            </a:extLst>
          </p:cNvPr>
          <p:cNvSpPr/>
          <p:nvPr/>
        </p:nvSpPr>
        <p:spPr>
          <a:xfrm>
            <a:off x="8225225" y="3439214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AFE03C2-DE60-CCFB-A77F-BEC30E9155CF}"/>
              </a:ext>
            </a:extLst>
          </p:cNvPr>
          <p:cNvSpPr txBox="1"/>
          <p:nvPr/>
        </p:nvSpPr>
        <p:spPr>
          <a:xfrm>
            <a:off x="7847330" y="3304893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J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1DC7D1A8-C021-4F2B-E7F1-0E198CDAFF57}"/>
              </a:ext>
            </a:extLst>
          </p:cNvPr>
          <p:cNvSpPr/>
          <p:nvPr/>
        </p:nvSpPr>
        <p:spPr>
          <a:xfrm>
            <a:off x="10418837" y="5513097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610B140-6A25-B62E-C7F6-5F3785D9D871}"/>
              </a:ext>
            </a:extLst>
          </p:cNvPr>
          <p:cNvSpPr txBox="1"/>
          <p:nvPr/>
        </p:nvSpPr>
        <p:spPr>
          <a:xfrm>
            <a:off x="10040942" y="5378776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="1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C816848-C40C-25C8-78AF-7452AC0ABB9D}"/>
              </a:ext>
            </a:extLst>
          </p:cNvPr>
          <p:cNvSpPr txBox="1"/>
          <p:nvPr/>
        </p:nvSpPr>
        <p:spPr>
          <a:xfrm>
            <a:off x="10112797" y="5385573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K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351E78B-B0C0-3D4B-06B3-811BFFE66575}"/>
              </a:ext>
            </a:extLst>
          </p:cNvPr>
          <p:cNvCxnSpPr>
            <a:cxnSpLocks/>
          </p:cNvCxnSpPr>
          <p:nvPr/>
        </p:nvCxnSpPr>
        <p:spPr>
          <a:xfrm>
            <a:off x="8255761" y="2523885"/>
            <a:ext cx="21262" cy="1591931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AD9637D-3F3A-3487-9AD1-4C3C07B53FC2}"/>
              </a:ext>
            </a:extLst>
          </p:cNvPr>
          <p:cNvCxnSpPr>
            <a:cxnSpLocks/>
          </p:cNvCxnSpPr>
          <p:nvPr/>
        </p:nvCxnSpPr>
        <p:spPr>
          <a:xfrm>
            <a:off x="10620788" y="2513703"/>
            <a:ext cx="0" cy="1803809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8672FF9-DA7F-F779-E35D-7E12ED930755}"/>
              </a:ext>
            </a:extLst>
          </p:cNvPr>
          <p:cNvCxnSpPr>
            <a:cxnSpLocks/>
          </p:cNvCxnSpPr>
          <p:nvPr/>
        </p:nvCxnSpPr>
        <p:spPr>
          <a:xfrm>
            <a:off x="10418837" y="4317512"/>
            <a:ext cx="33885" cy="2087602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D887B628-0321-59C6-FF0F-4FD84385164B}"/>
              </a:ext>
            </a:extLst>
          </p:cNvPr>
          <p:cNvSpPr/>
          <p:nvPr/>
        </p:nvSpPr>
        <p:spPr>
          <a:xfrm>
            <a:off x="2298407" y="3808898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H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AD751162-0736-2CC0-FA92-F0B576CD3F47}"/>
              </a:ext>
            </a:extLst>
          </p:cNvPr>
          <p:cNvSpPr/>
          <p:nvPr/>
        </p:nvSpPr>
        <p:spPr>
          <a:xfrm>
            <a:off x="1103010" y="3787416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J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8D40D201-84DB-69EB-27B9-A3C0DF23E570}"/>
              </a:ext>
            </a:extLst>
          </p:cNvPr>
          <p:cNvSpPr/>
          <p:nvPr/>
        </p:nvSpPr>
        <p:spPr>
          <a:xfrm>
            <a:off x="5557740" y="3800935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K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B8089832-E650-C1BE-B24D-9A9D1B4CD49D}"/>
              </a:ext>
            </a:extLst>
          </p:cNvPr>
          <p:cNvSpPr/>
          <p:nvPr/>
        </p:nvSpPr>
        <p:spPr>
          <a:xfrm>
            <a:off x="3240027" y="3808898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52E7AA8F-D874-CD73-E4D3-43A8735B14D9}"/>
              </a:ext>
            </a:extLst>
          </p:cNvPr>
          <p:cNvSpPr/>
          <p:nvPr/>
        </p:nvSpPr>
        <p:spPr>
          <a:xfrm>
            <a:off x="461987" y="4528724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FAF503EE-C18D-71A4-0995-54722E9B0135}"/>
              </a:ext>
            </a:extLst>
          </p:cNvPr>
          <p:cNvSpPr/>
          <p:nvPr/>
        </p:nvSpPr>
        <p:spPr>
          <a:xfrm>
            <a:off x="1513535" y="4528724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A2E21B7-1B61-588C-F3B6-B6B3C30A5E09}"/>
              </a:ext>
            </a:extLst>
          </p:cNvPr>
          <p:cNvSpPr/>
          <p:nvPr/>
        </p:nvSpPr>
        <p:spPr>
          <a:xfrm>
            <a:off x="3799315" y="4514607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J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ECA19267-DD5A-7898-82CC-B6248D3A4333}"/>
              </a:ext>
            </a:extLst>
          </p:cNvPr>
          <p:cNvSpPr/>
          <p:nvPr/>
        </p:nvSpPr>
        <p:spPr>
          <a:xfrm>
            <a:off x="6348278" y="4536985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I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885B5B44-A773-FAD7-61F1-1109E129FFBC}"/>
              </a:ext>
            </a:extLst>
          </p:cNvPr>
          <p:cNvSpPr/>
          <p:nvPr/>
        </p:nvSpPr>
        <p:spPr>
          <a:xfrm>
            <a:off x="4853258" y="4536985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F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0BF0109E-3CA5-E5A9-0298-9F3F729993F6}"/>
              </a:ext>
            </a:extLst>
          </p:cNvPr>
          <p:cNvCxnSpPr>
            <a:cxnSpLocks/>
            <a:stCxn id="42" idx="3"/>
            <a:endCxn id="48" idx="0"/>
          </p:cNvCxnSpPr>
          <p:nvPr/>
        </p:nvCxnSpPr>
        <p:spPr>
          <a:xfrm flipH="1">
            <a:off x="1394348" y="3434091"/>
            <a:ext cx="437831" cy="35332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4E52856E-E66D-511E-2BBE-9F73E68E12E7}"/>
              </a:ext>
            </a:extLst>
          </p:cNvPr>
          <p:cNvCxnSpPr>
            <a:cxnSpLocks/>
            <a:stCxn id="42" idx="5"/>
            <a:endCxn id="47" idx="0"/>
          </p:cNvCxnSpPr>
          <p:nvPr/>
        </p:nvCxnSpPr>
        <p:spPr>
          <a:xfrm>
            <a:off x="2244192" y="3434091"/>
            <a:ext cx="345553" cy="37480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95203130-E935-7125-FAE3-414036E27025}"/>
              </a:ext>
            </a:extLst>
          </p:cNvPr>
          <p:cNvCxnSpPr>
            <a:cxnSpLocks/>
            <a:stCxn id="43" idx="3"/>
            <a:endCxn id="55" idx="7"/>
          </p:cNvCxnSpPr>
          <p:nvPr/>
        </p:nvCxnSpPr>
        <p:spPr>
          <a:xfrm flipH="1">
            <a:off x="3737371" y="3545107"/>
            <a:ext cx="762794" cy="31188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FF685035-1E46-E754-171D-042299D5F40D}"/>
              </a:ext>
            </a:extLst>
          </p:cNvPr>
          <p:cNvCxnSpPr>
            <a:cxnSpLocks/>
            <a:stCxn id="43" idx="5"/>
            <a:endCxn id="54" idx="1"/>
          </p:cNvCxnSpPr>
          <p:nvPr/>
        </p:nvCxnSpPr>
        <p:spPr>
          <a:xfrm>
            <a:off x="4912178" y="3545107"/>
            <a:ext cx="730893" cy="303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9D83DA32-F72B-20BF-BB67-C6C827FDE8F6}"/>
              </a:ext>
            </a:extLst>
          </p:cNvPr>
          <p:cNvCxnSpPr>
            <a:cxnSpLocks/>
            <a:stCxn id="55" idx="5"/>
            <a:endCxn id="7" idx="0"/>
          </p:cNvCxnSpPr>
          <p:nvPr/>
        </p:nvCxnSpPr>
        <p:spPr>
          <a:xfrm>
            <a:off x="3737371" y="4089205"/>
            <a:ext cx="353282" cy="42540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30EA0F06-F88E-89F0-6634-EC6FD442F9F4}"/>
              </a:ext>
            </a:extLst>
          </p:cNvPr>
          <p:cNvCxnSpPr>
            <a:cxnSpLocks/>
            <a:stCxn id="48" idx="5"/>
            <a:endCxn id="58" idx="0"/>
          </p:cNvCxnSpPr>
          <p:nvPr/>
        </p:nvCxnSpPr>
        <p:spPr>
          <a:xfrm>
            <a:off x="1600354" y="4067723"/>
            <a:ext cx="204519" cy="46100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F79CC311-AA18-6439-F4B3-FA3172F83C6A}"/>
              </a:ext>
            </a:extLst>
          </p:cNvPr>
          <p:cNvCxnSpPr>
            <a:cxnSpLocks/>
            <a:stCxn id="48" idx="3"/>
            <a:endCxn id="57" idx="0"/>
          </p:cNvCxnSpPr>
          <p:nvPr/>
        </p:nvCxnSpPr>
        <p:spPr>
          <a:xfrm flipH="1">
            <a:off x="753325" y="4067723"/>
            <a:ext cx="435016" cy="46100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C1876754-C553-08D9-845F-E4294CA61C06}"/>
              </a:ext>
            </a:extLst>
          </p:cNvPr>
          <p:cNvCxnSpPr>
            <a:cxnSpLocks/>
            <a:stCxn id="54" idx="3"/>
            <a:endCxn id="56" idx="0"/>
          </p:cNvCxnSpPr>
          <p:nvPr/>
        </p:nvCxnSpPr>
        <p:spPr>
          <a:xfrm flipH="1">
            <a:off x="5144596" y="4081242"/>
            <a:ext cx="498475" cy="45574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93C13351-D54B-60A6-74E9-BCA7CA38C681}"/>
              </a:ext>
            </a:extLst>
          </p:cNvPr>
          <p:cNvCxnSpPr>
            <a:cxnSpLocks/>
            <a:stCxn id="54" idx="5"/>
            <a:endCxn id="44" idx="0"/>
          </p:cNvCxnSpPr>
          <p:nvPr/>
        </p:nvCxnSpPr>
        <p:spPr>
          <a:xfrm>
            <a:off x="6055084" y="4081242"/>
            <a:ext cx="584532" cy="45574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15888444-9857-B7CF-973B-B7CB5193D53C}"/>
              </a:ext>
            </a:extLst>
          </p:cNvPr>
          <p:cNvSpPr/>
          <p:nvPr/>
        </p:nvSpPr>
        <p:spPr>
          <a:xfrm>
            <a:off x="10934084" y="4890146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8CFB3A-E67B-0361-1345-51BCBD9AE28E}"/>
              </a:ext>
            </a:extLst>
          </p:cNvPr>
          <p:cNvSpPr txBox="1"/>
          <p:nvPr/>
        </p:nvSpPr>
        <p:spPr>
          <a:xfrm>
            <a:off x="10607753" y="4746530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Z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83F10AC4-E888-1F7C-3160-56A0F07D23B4}"/>
              </a:ext>
            </a:extLst>
          </p:cNvPr>
          <p:cNvCxnSpPr>
            <a:cxnSpLocks/>
          </p:cNvCxnSpPr>
          <p:nvPr/>
        </p:nvCxnSpPr>
        <p:spPr>
          <a:xfrm flipH="1" flipV="1">
            <a:off x="5002998" y="3150197"/>
            <a:ext cx="987224" cy="481854"/>
          </a:xfrm>
          <a:prstGeom prst="straightConnector1">
            <a:avLst/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2B3455BB-B609-9C43-083A-B4550BD2BF13}"/>
              </a:ext>
            </a:extLst>
          </p:cNvPr>
          <p:cNvCxnSpPr>
            <a:stCxn id="18" idx="5"/>
            <a:endCxn id="8" idx="0"/>
          </p:cNvCxnSpPr>
          <p:nvPr/>
        </p:nvCxnSpPr>
        <p:spPr>
          <a:xfrm>
            <a:off x="10829359" y="4351700"/>
            <a:ext cx="141996" cy="538446"/>
          </a:xfrm>
          <a:prstGeom prst="straightConnector1">
            <a:avLst/>
          </a:prstGeom>
          <a:ln w="254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03907D44-728E-A9BC-0B25-B71E4188AE15}"/>
              </a:ext>
            </a:extLst>
          </p:cNvPr>
          <p:cNvCxnSpPr>
            <a:cxnSpLocks/>
            <a:stCxn id="21" idx="2"/>
            <a:endCxn id="8" idx="6"/>
          </p:cNvCxnSpPr>
          <p:nvPr/>
        </p:nvCxnSpPr>
        <p:spPr>
          <a:xfrm flipH="1" flipV="1">
            <a:off x="11008626" y="4931196"/>
            <a:ext cx="189460" cy="118855"/>
          </a:xfrm>
          <a:prstGeom prst="straightConnector1">
            <a:avLst/>
          </a:prstGeom>
          <a:ln w="254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6E465657-CC77-B43D-3816-86818C6DEAFC}"/>
              </a:ext>
            </a:extLst>
          </p:cNvPr>
          <p:cNvCxnSpPr>
            <a:cxnSpLocks/>
            <a:endCxn id="12" idx="3"/>
          </p:cNvCxnSpPr>
          <p:nvPr/>
        </p:nvCxnSpPr>
        <p:spPr>
          <a:xfrm>
            <a:off x="10339527" y="4843007"/>
            <a:ext cx="566811" cy="88189"/>
          </a:xfrm>
          <a:prstGeom prst="straightConnector1">
            <a:avLst/>
          </a:prstGeom>
          <a:ln w="254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71F34FE9-1D4C-5FC8-2E8E-5F116B6DB115}"/>
              </a:ext>
            </a:extLst>
          </p:cNvPr>
          <p:cNvCxnSpPr>
            <a:cxnSpLocks/>
          </p:cNvCxnSpPr>
          <p:nvPr/>
        </p:nvCxnSpPr>
        <p:spPr>
          <a:xfrm flipH="1" flipV="1">
            <a:off x="6140415" y="3760003"/>
            <a:ext cx="860460" cy="725197"/>
          </a:xfrm>
          <a:prstGeom prst="straightConnector1">
            <a:avLst/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C0433E6B-7946-0343-7146-C3B4EC235F62}"/>
              </a:ext>
            </a:extLst>
          </p:cNvPr>
          <p:cNvCxnSpPr>
            <a:cxnSpLocks/>
          </p:cNvCxnSpPr>
          <p:nvPr/>
        </p:nvCxnSpPr>
        <p:spPr>
          <a:xfrm flipH="1" flipV="1">
            <a:off x="3866866" y="2621629"/>
            <a:ext cx="986392" cy="528568"/>
          </a:xfrm>
          <a:prstGeom prst="straightConnector1">
            <a:avLst/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119362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744314-6D82-D0BF-2413-2C9B631424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B4D6AF-E7E1-2D5C-B2DA-07328AD8E2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104337"/>
          </a:xfrm>
        </p:spPr>
        <p:txBody>
          <a:bodyPr/>
          <a:lstStyle/>
          <a:p>
            <a:pPr algn="ctr"/>
            <a:r>
              <a:rPr lang="en-US" b="1" dirty="0"/>
              <a:t>Mini-Hashes and Sketches</a:t>
            </a:r>
            <a:br>
              <a:rPr lang="en-US" b="1" dirty="0"/>
            </a:br>
            <a:r>
              <a:rPr lang="en-US" b="1" dirty="0"/>
              <a:t>For Similarity Search</a:t>
            </a:r>
          </a:p>
        </p:txBody>
      </p:sp>
    </p:spTree>
    <p:extLst>
      <p:ext uri="{BB962C8B-B14F-4D97-AF65-F5344CB8AC3E}">
        <p14:creationId xmlns:p14="http://schemas.microsoft.com/office/powerpoint/2010/main" val="202804780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Locally Sensitive Hashing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462280" y="898164"/>
                <a:ext cx="11063382" cy="573784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  <a:hlinkClick r:id="rId3"/>
                  </a:rPr>
                  <a:t>Locally sensitive hashing (LSH) </a:t>
                </a:r>
                <a:r>
                  <a:rPr lang="en-US" dirty="0">
                    <a:latin typeface="+mn-lt"/>
                  </a:rPr>
                  <a:t>is a computationally efficient method to measure similarity in high dimensional spaces</a:t>
                </a:r>
                <a:endParaRPr lang="en-US" sz="2400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LSH algorithms perform approximate similarity search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dirty="0">
                    <a:latin typeface="+mn-lt"/>
                  </a:rPr>
                  <a:t> complexity for high dimensional space      </a:t>
                </a:r>
              </a:p>
              <a:p>
                <a:r>
                  <a:rPr lang="en-US" dirty="0">
                    <a:latin typeface="+mn-lt"/>
                  </a:rPr>
                  <a:t>LSH algorithms can be applied to categorical and numeric data   </a:t>
                </a:r>
              </a:p>
              <a:p>
                <a:pPr lvl="1"/>
                <a:r>
                  <a:rPr lang="en-US" dirty="0">
                    <a:latin typeface="+mn-lt"/>
                  </a:rPr>
                  <a:t>Jaccard similarity  </a:t>
                </a:r>
              </a:p>
              <a:p>
                <a:pPr lvl="1"/>
                <a:r>
                  <a:rPr lang="en-US" dirty="0">
                    <a:latin typeface="+mn-lt"/>
                  </a:rPr>
                  <a:t>Hamming similarity</a:t>
                </a:r>
              </a:p>
              <a:p>
                <a:pPr lvl="1"/>
                <a:r>
                  <a:rPr lang="en-US" dirty="0">
                    <a:latin typeface="+mn-lt"/>
                  </a:rPr>
                  <a:t>Euclidean similarity</a:t>
                </a:r>
              </a:p>
              <a:p>
                <a:pPr lvl="1"/>
                <a:r>
                  <a:rPr lang="en-US" dirty="0">
                    <a:latin typeface="+mn-lt"/>
                  </a:rPr>
                  <a:t>Cosign similarity </a:t>
                </a:r>
              </a:p>
              <a:p>
                <a:pPr lvl="1"/>
                <a:r>
                  <a:rPr lang="en-US" dirty="0">
                    <a:latin typeface="+mn-lt"/>
                  </a:rPr>
                  <a:t>Etc.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462280" y="898164"/>
                <a:ext cx="11063382" cy="5737844"/>
              </a:xfrm>
              <a:blipFill>
                <a:blip r:embed="rId4"/>
                <a:stretch>
                  <a:fillRect l="-1157" t="-16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48725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Locally Sensitive Hashing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462280" y="898164"/>
            <a:ext cx="11063382" cy="267899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Example, process flow for LSH for document similarity    </a:t>
            </a:r>
            <a:endParaRPr lang="en-US" sz="2400" dirty="0">
              <a:latin typeface="+mn-lt"/>
            </a:endParaRPr>
          </a:p>
          <a:p>
            <a:r>
              <a:rPr lang="en-US" dirty="0">
                <a:latin typeface="+mn-lt"/>
              </a:rPr>
              <a:t>Goal is to perform similarity search between documents in corpus</a:t>
            </a:r>
          </a:p>
          <a:p>
            <a:r>
              <a:rPr lang="en-US" dirty="0">
                <a:latin typeface="+mn-lt"/>
              </a:rPr>
              <a:t>Process involves three steps   </a:t>
            </a:r>
          </a:p>
          <a:p>
            <a:r>
              <a:rPr lang="en-US" dirty="0">
                <a:latin typeface="+mn-lt"/>
              </a:rPr>
              <a:t>Similar workflow for images and other content</a:t>
            </a:r>
          </a:p>
        </p:txBody>
      </p:sp>
      <p:sp>
        <p:nvSpPr>
          <p:cNvPr id="4" name="Rectangle: Top Corners Snipped 3">
            <a:extLst>
              <a:ext uri="{FF2B5EF4-FFF2-40B4-BE49-F238E27FC236}">
                <a16:creationId xmlns:a16="http://schemas.microsoft.com/office/drawing/2014/main" id="{5BE6CEA0-9A98-7185-1BBF-C99CD497D715}"/>
              </a:ext>
            </a:extLst>
          </p:cNvPr>
          <p:cNvSpPr/>
          <p:nvPr/>
        </p:nvSpPr>
        <p:spPr>
          <a:xfrm rot="5400000">
            <a:off x="3523477" y="3835104"/>
            <a:ext cx="1796307" cy="1876405"/>
          </a:xfrm>
          <a:prstGeom prst="snip2SameRect">
            <a:avLst/>
          </a:prstGeom>
          <a:noFill/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C4BD74-E833-890F-38FC-78E74B0F4FDE}"/>
              </a:ext>
            </a:extLst>
          </p:cNvPr>
          <p:cNvSpPr txBox="1"/>
          <p:nvPr/>
        </p:nvSpPr>
        <p:spPr>
          <a:xfrm>
            <a:off x="3603170" y="4357807"/>
            <a:ext cx="16369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Shingling of document</a:t>
            </a:r>
          </a:p>
        </p:txBody>
      </p:sp>
      <p:sp>
        <p:nvSpPr>
          <p:cNvPr id="6" name="Rectangle: Top Corners Snipped 5">
            <a:extLst>
              <a:ext uri="{FF2B5EF4-FFF2-40B4-BE49-F238E27FC236}">
                <a16:creationId xmlns:a16="http://schemas.microsoft.com/office/drawing/2014/main" id="{3846E49C-9537-F787-3165-FCB971133079}"/>
              </a:ext>
            </a:extLst>
          </p:cNvPr>
          <p:cNvSpPr/>
          <p:nvPr/>
        </p:nvSpPr>
        <p:spPr>
          <a:xfrm rot="5400000">
            <a:off x="6328621" y="3835102"/>
            <a:ext cx="1796307" cy="1876405"/>
          </a:xfrm>
          <a:prstGeom prst="snip2SameRect">
            <a:avLst/>
          </a:prstGeom>
          <a:noFill/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5811BC-A8E0-00B0-FE64-13565D8044A8}"/>
              </a:ext>
            </a:extLst>
          </p:cNvPr>
          <p:cNvSpPr txBox="1"/>
          <p:nvPr/>
        </p:nvSpPr>
        <p:spPr>
          <a:xfrm>
            <a:off x="6451208" y="3988473"/>
            <a:ext cx="163691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Mini-hashing to create sketch</a:t>
            </a:r>
          </a:p>
        </p:txBody>
      </p:sp>
      <p:sp>
        <p:nvSpPr>
          <p:cNvPr id="8" name="Rectangle: Top Corners Snipped 7">
            <a:extLst>
              <a:ext uri="{FF2B5EF4-FFF2-40B4-BE49-F238E27FC236}">
                <a16:creationId xmlns:a16="http://schemas.microsoft.com/office/drawing/2014/main" id="{CE262769-0F2B-2FDA-DBA2-003E1BDCE022}"/>
              </a:ext>
            </a:extLst>
          </p:cNvPr>
          <p:cNvSpPr/>
          <p:nvPr/>
        </p:nvSpPr>
        <p:spPr>
          <a:xfrm rot="5400000">
            <a:off x="9237460" y="3770804"/>
            <a:ext cx="1796307" cy="2005001"/>
          </a:xfrm>
          <a:prstGeom prst="snip2SameRect">
            <a:avLst/>
          </a:prstGeom>
          <a:noFill/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460F8A8-4F37-25D1-7414-81764AFFEC53}"/>
              </a:ext>
            </a:extLst>
          </p:cNvPr>
          <p:cNvSpPr txBox="1"/>
          <p:nvPr/>
        </p:nvSpPr>
        <p:spPr>
          <a:xfrm>
            <a:off x="9192984" y="4173138"/>
            <a:ext cx="19068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Similarity approximated by LSH</a:t>
            </a:r>
          </a:p>
        </p:txBody>
      </p:sp>
      <p:sp>
        <p:nvSpPr>
          <p:cNvPr id="10" name="Flowchart: Magnetic Disk 9">
            <a:extLst>
              <a:ext uri="{FF2B5EF4-FFF2-40B4-BE49-F238E27FC236}">
                <a16:creationId xmlns:a16="http://schemas.microsoft.com/office/drawing/2014/main" id="{2F3CD132-BF43-FDE1-53FB-9505066B9CD6}"/>
              </a:ext>
            </a:extLst>
          </p:cNvPr>
          <p:cNvSpPr/>
          <p:nvPr/>
        </p:nvSpPr>
        <p:spPr>
          <a:xfrm>
            <a:off x="987532" y="3988473"/>
            <a:ext cx="1594758" cy="1475014"/>
          </a:xfrm>
          <a:prstGeom prst="flowChartMagneticDisk">
            <a:avLst/>
          </a:prstGeom>
          <a:noFill/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Document Corpus</a:t>
            </a:r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982368E9-1964-4770-9ABD-4B9307DEB008}"/>
              </a:ext>
            </a:extLst>
          </p:cNvPr>
          <p:cNvSpPr/>
          <p:nvPr/>
        </p:nvSpPr>
        <p:spPr>
          <a:xfrm rot="16200000">
            <a:off x="8365866" y="4569194"/>
            <a:ext cx="533400" cy="408215"/>
          </a:xfrm>
          <a:prstGeom prst="downArrow">
            <a:avLst/>
          </a:prstGeom>
          <a:noFill/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78623F36-9DD9-01B1-7ECD-15650EB00977}"/>
              </a:ext>
            </a:extLst>
          </p:cNvPr>
          <p:cNvSpPr/>
          <p:nvPr/>
        </p:nvSpPr>
        <p:spPr>
          <a:xfrm rot="16200000">
            <a:off x="2777369" y="4569194"/>
            <a:ext cx="533400" cy="408215"/>
          </a:xfrm>
          <a:prstGeom prst="downArrow">
            <a:avLst/>
          </a:prstGeom>
          <a:noFill/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18C529AB-69EA-E73C-E447-68A59CC4E556}"/>
              </a:ext>
            </a:extLst>
          </p:cNvPr>
          <p:cNvSpPr/>
          <p:nvPr/>
        </p:nvSpPr>
        <p:spPr>
          <a:xfrm rot="16200000">
            <a:off x="5628074" y="4569194"/>
            <a:ext cx="533400" cy="408215"/>
          </a:xfrm>
          <a:prstGeom prst="downArrow">
            <a:avLst/>
          </a:prstGeom>
          <a:noFill/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420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 animBg="1"/>
      <p:bldP spid="7" grpId="0"/>
      <p:bldP spid="8" grpId="0" animBg="1"/>
      <p:bldP spid="9" grpId="0"/>
      <p:bldP spid="10" grpId="0" animBg="1"/>
      <p:bldP spid="11" grpId="0" animBg="1"/>
      <p:bldP spid="12" grpId="0" animBg="1"/>
      <p:bldP spid="13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257B35-8AF8-3E3F-9285-48A0C513AD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81325-53CA-D7CB-C924-BDFCCF4AE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104337"/>
          </a:xfrm>
        </p:spPr>
        <p:txBody>
          <a:bodyPr/>
          <a:lstStyle/>
          <a:p>
            <a:pPr algn="ctr"/>
            <a:r>
              <a:rPr lang="en-US" b="1" dirty="0"/>
              <a:t>Locally Sensitive Hashing</a:t>
            </a:r>
          </a:p>
        </p:txBody>
      </p:sp>
    </p:spTree>
    <p:extLst>
      <p:ext uri="{BB962C8B-B14F-4D97-AF65-F5344CB8AC3E}">
        <p14:creationId xmlns:p14="http://schemas.microsoft.com/office/powerpoint/2010/main" val="40457166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68E5C-26FC-0635-F972-C05CE8066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104337"/>
          </a:xfrm>
        </p:spPr>
        <p:txBody>
          <a:bodyPr/>
          <a:lstStyle/>
          <a:p>
            <a:pPr algn="ctr"/>
            <a:r>
              <a:rPr lang="en-US" b="1" dirty="0"/>
              <a:t>Flat Similarity Search</a:t>
            </a:r>
          </a:p>
        </p:txBody>
      </p:sp>
    </p:spTree>
    <p:extLst>
      <p:ext uri="{BB962C8B-B14F-4D97-AF65-F5344CB8AC3E}">
        <p14:creationId xmlns:p14="http://schemas.microsoft.com/office/powerpoint/2010/main" val="27556349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Locally Sensitive Hashing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1228299"/>
                <a:ext cx="11525250" cy="552810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Probability of error from mini-hashing</a:t>
                </a:r>
              </a:p>
              <a:p>
                <a:r>
                  <a:rPr lang="en-US" dirty="0">
                    <a:latin typeface="+mn-lt"/>
                  </a:rPr>
                  <a:t>Consider the Jaccard similarity between two documents: </a:t>
                </a:r>
              </a:p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	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𝑠𝑖𝑚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𝐽𝑎𝑐𝑐𝑎𝑟𝑑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>
                    <a:latin typeface="+mn-lt"/>
                  </a:rPr>
                  <a:t> </a:t>
                </a:r>
              </a:p>
              <a:p>
                <a:r>
                  <a:rPr lang="en-US" dirty="0">
                    <a:latin typeface="+mn-lt"/>
                  </a:rPr>
                  <a:t>The probability that all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dirty="0">
                    <a:latin typeface="+mn-lt"/>
                  </a:rPr>
                  <a:t> mini-hashes agree is: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p>
                    </m:sSup>
                  </m:oMath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The probability that at least 1 of the mini-hashes disagree: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p>
                    </m:sSup>
                  </m:oMath>
                </a14:m>
                <a:endParaRPr lang="en-US" dirty="0">
                  <a:latin typeface="+mn-lt"/>
                </a:endParaRPr>
              </a:p>
              <a:p>
                <a:pPr marL="0" indent="0">
                  <a:buNone/>
                </a:pPr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1228299"/>
                <a:ext cx="11525250" cy="5528101"/>
              </a:xfrm>
              <a:blipFill>
                <a:blip r:embed="rId3"/>
                <a:stretch>
                  <a:fillRect l="-1111" t="-17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0474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Locally Sensitive Hashing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794479"/>
                <a:ext cx="11525250" cy="5961921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Probability of error from mini-hashing</a:t>
                </a:r>
              </a:p>
              <a:p>
                <a:r>
                  <a:rPr lang="en-US" dirty="0">
                    <a:latin typeface="+mn-lt"/>
                  </a:rPr>
                  <a:t>The probability that all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dirty="0">
                    <a:latin typeface="+mn-lt"/>
                  </a:rPr>
                  <a:t> mini-hash signatures agree is: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p>
                    </m:sSup>
                  </m:oMath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The probability that at least 1 of the mini-hashes disagree: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p>
                    </m:sSup>
                  </m:oMath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r>
                  <a:rPr lang="en-US" dirty="0">
                    <a:latin typeface="+mn-lt"/>
                  </a:rPr>
                  <a:t> we see the following sensitivity of the decision function:</a:t>
                </a:r>
              </a:p>
              <a:p>
                <a:endParaRPr lang="en-US" dirty="0">
                  <a:latin typeface="+mn-lt"/>
                </a:endParaRPr>
              </a:p>
              <a:p>
                <a:endParaRPr lang="en-US" dirty="0">
                  <a:latin typeface="+mn-lt"/>
                </a:endParaRPr>
              </a:p>
              <a:p>
                <a:endParaRPr lang="en-US" dirty="0">
                  <a:latin typeface="+mn-lt"/>
                </a:endParaRPr>
              </a:p>
              <a:p>
                <a:endParaRPr lang="en-US" dirty="0">
                  <a:latin typeface="+mn-lt"/>
                </a:endParaRPr>
              </a:p>
              <a:p>
                <a:endParaRPr lang="en-US" dirty="0">
                  <a:latin typeface="+mn-lt"/>
                </a:endParaRPr>
              </a:p>
              <a:p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The sensitivity to positive cases is low, </a:t>
                </a:r>
                <a:r>
                  <a:rPr lang="en-US" b="1" dirty="0">
                    <a:latin typeface="+mn-lt"/>
                  </a:rPr>
                  <a:t>poor sensitivity to discoveries</a:t>
                </a:r>
                <a:r>
                  <a:rPr lang="en-US" dirty="0">
                    <a:latin typeface="+mn-lt"/>
                  </a:rPr>
                  <a:t>!</a:t>
                </a:r>
              </a:p>
              <a:p>
                <a:pPr marL="0" indent="0">
                  <a:buNone/>
                </a:pPr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794479"/>
                <a:ext cx="11525250" cy="5961921"/>
              </a:xfrm>
              <a:blipFill>
                <a:blip r:embed="rId3"/>
                <a:stretch>
                  <a:fillRect l="-1111" t="-22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3E8DFA8-709B-4A59-83BD-A10EDB1924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3935892"/>
              </p:ext>
            </p:extLst>
          </p:nvPr>
        </p:nvGraphicFramePr>
        <p:xfrm>
          <a:off x="831850" y="2732723"/>
          <a:ext cx="7226300" cy="324231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27100">
                  <a:extLst>
                    <a:ext uri="{9D8B030D-6E8A-4147-A177-3AD203B41FA5}">
                      <a16:colId xmlns:a16="http://schemas.microsoft.com/office/drawing/2014/main" val="1348499085"/>
                    </a:ext>
                  </a:extLst>
                </a:gridCol>
                <a:gridCol w="2044700">
                  <a:extLst>
                    <a:ext uri="{9D8B030D-6E8A-4147-A177-3AD203B41FA5}">
                      <a16:colId xmlns:a16="http://schemas.microsoft.com/office/drawing/2014/main" val="3636187950"/>
                    </a:ext>
                  </a:extLst>
                </a:gridCol>
                <a:gridCol w="2044700">
                  <a:extLst>
                    <a:ext uri="{9D8B030D-6E8A-4147-A177-3AD203B41FA5}">
                      <a16:colId xmlns:a16="http://schemas.microsoft.com/office/drawing/2014/main" val="3545225520"/>
                    </a:ext>
                  </a:extLst>
                </a:gridCol>
                <a:gridCol w="2209800">
                  <a:extLst>
                    <a:ext uri="{9D8B030D-6E8A-4147-A177-3AD203B41FA5}">
                      <a16:colId xmlns:a16="http://schemas.microsoft.com/office/drawing/2014/main" val="167031338"/>
                    </a:ext>
                  </a:extLst>
                </a:gridCol>
              </a:tblGrid>
              <a:tr h="59436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u="none" strike="noStrike">
                          <a:effectLst/>
                        </a:rPr>
                        <a:t>S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u="none" strike="noStrike">
                          <a:effectLst/>
                        </a:rPr>
                        <a:t>Probability Positive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u="none" strike="noStrike">
                          <a:effectLst/>
                        </a:rPr>
                        <a:t>Probability Negative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u="none" strike="noStrike">
                          <a:effectLst/>
                        </a:rPr>
                        <a:t>Expected Positive Pairs per 1000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/>
                </a:tc>
                <a:extLst>
                  <a:ext uri="{0D108BD9-81ED-4DB2-BD59-A6C34878D82A}">
                    <a16:rowId xmlns:a16="http://schemas.microsoft.com/office/drawing/2014/main" val="2651749079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0.1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1.0000E-05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9.9999E-01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0.01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3735860653"/>
                  </a:ext>
                </a:extLst>
              </a:tr>
              <a:tr h="29337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0.2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3.2000E-04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9.9968E-01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0.32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888757740"/>
                  </a:ext>
                </a:extLst>
              </a:tr>
              <a:tr h="29337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0.3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2.4300E-03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9.9757E-01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2.43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3834933263"/>
                  </a:ext>
                </a:extLst>
              </a:tr>
              <a:tr h="29337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0.4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1.0240E-02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9.8976E-01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10.24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3194136730"/>
                  </a:ext>
                </a:extLst>
              </a:tr>
              <a:tr h="29337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0.5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3.1250E-02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9.6875E-01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31.25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494267193"/>
                  </a:ext>
                </a:extLst>
              </a:tr>
              <a:tr h="29337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0.6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7.7760E-02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9.2224E-01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77.76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1740691520"/>
                  </a:ext>
                </a:extLst>
              </a:tr>
              <a:tr h="29337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0.7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1.6807E-01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8.3193E-01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168.07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3561374244"/>
                  </a:ext>
                </a:extLst>
              </a:tr>
              <a:tr h="29337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0.8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3.2768E-01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6.7232E-01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327.68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284831477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0.9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5.9049E-01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4.0951E-01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590.49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13481895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71433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Locally Sensitive Hashing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33375" y="1270000"/>
            <a:ext cx="6331585" cy="5486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Probability of error from mini-hashing</a:t>
            </a:r>
          </a:p>
          <a:p>
            <a:r>
              <a:rPr lang="en-US" dirty="0">
                <a:latin typeface="+mn-lt"/>
              </a:rPr>
              <a:t>Using mini-hashes yields low sensitivity to positive cases</a:t>
            </a:r>
          </a:p>
          <a:p>
            <a:r>
              <a:rPr lang="en-US" dirty="0">
                <a:latin typeface="+mn-lt"/>
              </a:rPr>
              <a:t>How can we improve on </a:t>
            </a:r>
            <a:r>
              <a:rPr lang="en-US" b="1" dirty="0">
                <a:latin typeface="+mn-lt"/>
              </a:rPr>
              <a:t>local sensitivity?</a:t>
            </a:r>
          </a:p>
          <a:p>
            <a:r>
              <a:rPr lang="en-US" dirty="0">
                <a:latin typeface="+mn-lt"/>
              </a:rPr>
              <a:t>We employ </a:t>
            </a:r>
            <a:r>
              <a:rPr lang="en-US" b="1" dirty="0">
                <a:latin typeface="+mn-lt"/>
              </a:rPr>
              <a:t>b bands of r mini-hashes</a:t>
            </a:r>
            <a:r>
              <a:rPr lang="en-US" dirty="0">
                <a:latin typeface="+mn-lt"/>
              </a:rPr>
              <a:t> per band</a:t>
            </a:r>
            <a:endParaRPr lang="en-US" b="1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4F473CA-D09B-4BDA-97FE-949D0E7E67F5}"/>
              </a:ext>
            </a:extLst>
          </p:cNvPr>
          <p:cNvSpPr/>
          <p:nvPr/>
        </p:nvSpPr>
        <p:spPr>
          <a:xfrm>
            <a:off x="8292775" y="1152735"/>
            <a:ext cx="1598809" cy="1230809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F421A98-1BAA-4ECE-BDA1-5E38BA12BFDD}"/>
              </a:ext>
            </a:extLst>
          </p:cNvPr>
          <p:cNvSpPr/>
          <p:nvPr/>
        </p:nvSpPr>
        <p:spPr>
          <a:xfrm>
            <a:off x="8292775" y="1152743"/>
            <a:ext cx="1598809" cy="3027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Signature 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0E470E0-3C32-4879-A663-5CACF1F6B52B}"/>
              </a:ext>
            </a:extLst>
          </p:cNvPr>
          <p:cNvSpPr/>
          <p:nvPr/>
        </p:nvSpPr>
        <p:spPr>
          <a:xfrm>
            <a:off x="8292775" y="1465389"/>
            <a:ext cx="1598809" cy="3027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Signature 2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B8AFD31-D172-419D-AFA0-BFAD413C28B7}"/>
              </a:ext>
            </a:extLst>
          </p:cNvPr>
          <p:cNvSpPr/>
          <p:nvPr/>
        </p:nvSpPr>
        <p:spPr>
          <a:xfrm>
            <a:off x="8292775" y="2080790"/>
            <a:ext cx="1598809" cy="3027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Signature 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A84D261-FA4B-4DC9-B14C-2D23523BC7E7}"/>
              </a:ext>
            </a:extLst>
          </p:cNvPr>
          <p:cNvSpPr/>
          <p:nvPr/>
        </p:nvSpPr>
        <p:spPr>
          <a:xfrm>
            <a:off x="8292775" y="1778037"/>
            <a:ext cx="1598809" cy="3027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A7DAD05-DAF6-4261-A7CB-BD57638829DF}"/>
              </a:ext>
            </a:extLst>
          </p:cNvPr>
          <p:cNvSpPr/>
          <p:nvPr/>
        </p:nvSpPr>
        <p:spPr>
          <a:xfrm>
            <a:off x="8292775" y="3614337"/>
            <a:ext cx="1598809" cy="1230809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8A14463-A07F-42A1-A51B-ADF868166DF1}"/>
              </a:ext>
            </a:extLst>
          </p:cNvPr>
          <p:cNvSpPr txBox="1"/>
          <p:nvPr/>
        </p:nvSpPr>
        <p:spPr>
          <a:xfrm>
            <a:off x="7183802" y="1561607"/>
            <a:ext cx="12078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Band 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53C4FAA-F577-4D27-A1E4-4DABB5B2CEF1}"/>
              </a:ext>
            </a:extLst>
          </p:cNvPr>
          <p:cNvSpPr txBox="1"/>
          <p:nvPr/>
        </p:nvSpPr>
        <p:spPr>
          <a:xfrm>
            <a:off x="7183802" y="2675836"/>
            <a:ext cx="12078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Band 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B3C727D-D847-4660-8DAB-7FDC7AE443D4}"/>
              </a:ext>
            </a:extLst>
          </p:cNvPr>
          <p:cNvSpPr txBox="1"/>
          <p:nvPr/>
        </p:nvSpPr>
        <p:spPr>
          <a:xfrm>
            <a:off x="7183802" y="5243592"/>
            <a:ext cx="12078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Band b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299ED6E-37A5-451E-B67B-6FFDDD4A0935}"/>
              </a:ext>
            </a:extLst>
          </p:cNvPr>
          <p:cNvSpPr/>
          <p:nvPr/>
        </p:nvSpPr>
        <p:spPr>
          <a:xfrm>
            <a:off x="8292775" y="2393429"/>
            <a:ext cx="1598809" cy="1230809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5A74B55-C89F-4060-A95F-FD34C1BF7F93}"/>
              </a:ext>
            </a:extLst>
          </p:cNvPr>
          <p:cNvSpPr/>
          <p:nvPr/>
        </p:nvSpPr>
        <p:spPr>
          <a:xfrm>
            <a:off x="8292775" y="2393437"/>
            <a:ext cx="1598809" cy="30275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Signature 1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7AD5DE2-C40D-4351-A6C2-7C3B66705A64}"/>
              </a:ext>
            </a:extLst>
          </p:cNvPr>
          <p:cNvSpPr/>
          <p:nvPr/>
        </p:nvSpPr>
        <p:spPr>
          <a:xfrm>
            <a:off x="8292775" y="2706083"/>
            <a:ext cx="1598809" cy="30275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Signature 2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17FE512-038E-4233-8509-DF4DA2667A6A}"/>
              </a:ext>
            </a:extLst>
          </p:cNvPr>
          <p:cNvSpPr/>
          <p:nvPr/>
        </p:nvSpPr>
        <p:spPr>
          <a:xfrm>
            <a:off x="8292775" y="3321484"/>
            <a:ext cx="1598809" cy="30275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Signature r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298035A-4F1D-4D13-BA0C-065ADAE13C0F}"/>
              </a:ext>
            </a:extLst>
          </p:cNvPr>
          <p:cNvSpPr/>
          <p:nvPr/>
        </p:nvSpPr>
        <p:spPr>
          <a:xfrm>
            <a:off x="8292775" y="3018731"/>
            <a:ext cx="1598809" cy="30275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867C58B-1764-4809-8951-8040ACBE5597}"/>
              </a:ext>
            </a:extLst>
          </p:cNvPr>
          <p:cNvSpPr/>
          <p:nvPr/>
        </p:nvSpPr>
        <p:spPr>
          <a:xfrm>
            <a:off x="8217712" y="4889717"/>
            <a:ext cx="1598809" cy="1230809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557542E-402E-4F02-A93E-2C228BA76619}"/>
              </a:ext>
            </a:extLst>
          </p:cNvPr>
          <p:cNvSpPr/>
          <p:nvPr/>
        </p:nvSpPr>
        <p:spPr>
          <a:xfrm>
            <a:off x="8217712" y="4889725"/>
            <a:ext cx="1598809" cy="3027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Signature 1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EDAE0EB-7E2A-4E90-84C1-DEA478FC12D1}"/>
              </a:ext>
            </a:extLst>
          </p:cNvPr>
          <p:cNvSpPr/>
          <p:nvPr/>
        </p:nvSpPr>
        <p:spPr>
          <a:xfrm>
            <a:off x="8217712" y="5202371"/>
            <a:ext cx="1598809" cy="3027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Signature 2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FE16C37-4E54-43A0-A897-0BF29F425253}"/>
              </a:ext>
            </a:extLst>
          </p:cNvPr>
          <p:cNvSpPr/>
          <p:nvPr/>
        </p:nvSpPr>
        <p:spPr>
          <a:xfrm>
            <a:off x="8217712" y="5817772"/>
            <a:ext cx="1598809" cy="3027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Signature r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2643539-9CF6-4E9D-A50E-F7DF7F792F43}"/>
              </a:ext>
            </a:extLst>
          </p:cNvPr>
          <p:cNvSpPr/>
          <p:nvPr/>
        </p:nvSpPr>
        <p:spPr>
          <a:xfrm>
            <a:off x="8217712" y="5515019"/>
            <a:ext cx="1598809" cy="3027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78847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 animBg="1"/>
      <p:bldP spid="11" grpId="0" animBg="1"/>
      <p:bldP spid="12" grpId="0" animBg="1"/>
      <p:bldP spid="13" grpId="0" animBg="1"/>
      <p:bldP spid="15" grpId="0"/>
      <p:bldP spid="17" grpId="0"/>
      <p:bldP spid="18" grpId="0"/>
      <p:bldP spid="19" grpId="0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Locally Sensitive Hashing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1323833"/>
                <a:ext cx="11525250" cy="543256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Probability of error from mini-hashing</a:t>
                </a:r>
              </a:p>
              <a:p>
                <a:r>
                  <a:rPr lang="en-US" dirty="0">
                    <a:latin typeface="+mn-lt"/>
                  </a:rPr>
                  <a:t>With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𝒃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1" dirty="0">
                    <a:latin typeface="+mn-lt"/>
                  </a:rPr>
                  <a:t>bands of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𝒓</m:t>
                    </m:r>
                  </m:oMath>
                </a14:m>
                <a:r>
                  <a:rPr lang="en-US" b="1" dirty="0">
                    <a:latin typeface="+mn-lt"/>
                  </a:rPr>
                  <a:t> mini-hashes </a:t>
                </a:r>
                <a:r>
                  <a:rPr lang="en-US" dirty="0">
                    <a:latin typeface="+mn-lt"/>
                  </a:rPr>
                  <a:t>we can find the sensitivity of positives for a given Jaccard similarity between two documents</a:t>
                </a:r>
              </a:p>
              <a:p>
                <a:r>
                  <a:rPr lang="en-US" dirty="0">
                    <a:latin typeface="+mn-lt"/>
                  </a:rPr>
                  <a:t>The probability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>
                    <a:latin typeface="+mn-lt"/>
                  </a:rPr>
                  <a:t> bands that all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dirty="0">
                    <a:latin typeface="+mn-lt"/>
                  </a:rPr>
                  <a:t> mini-hashes agree is: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p>
                    </m:sSup>
                  </m:oMath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The probability that at least 1 of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dirty="0">
                    <a:latin typeface="+mn-lt"/>
                  </a:rPr>
                  <a:t> mini-hashes disagree in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>
                    <a:latin typeface="+mn-lt"/>
                  </a:rPr>
                  <a:t> bands: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p>
                    </m:sSup>
                  </m:oMath>
                </a14:m>
                <a:r>
                  <a:rPr lang="en-US" dirty="0">
                    <a:latin typeface="+mn-lt"/>
                  </a:rPr>
                  <a:t> </a:t>
                </a:r>
              </a:p>
              <a:p>
                <a:pPr marL="0" indent="0">
                  <a:buNone/>
                </a:pPr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1323833"/>
                <a:ext cx="11525250" cy="5432567"/>
              </a:xfrm>
              <a:blipFill>
                <a:blip r:embed="rId3"/>
                <a:stretch>
                  <a:fillRect l="-1111" t="-17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40850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Locally Sensitive Hashing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1009935"/>
                <a:ext cx="11525250" cy="567822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Probability of error from banded mini-hashing</a:t>
                </a:r>
              </a:p>
              <a:p>
                <a:r>
                  <a:rPr lang="en-US" dirty="0">
                    <a:latin typeface="+mn-lt"/>
                  </a:rPr>
                  <a:t>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r>
                  <a:rPr lang="en-US" dirty="0">
                    <a:latin typeface="+mn-lt"/>
                  </a:rPr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=20</m:t>
                    </m:r>
                  </m:oMath>
                </a14:m>
                <a:r>
                  <a:rPr lang="en-US" dirty="0">
                    <a:latin typeface="+mn-lt"/>
                  </a:rPr>
                  <a:t> we find the following sensitivities:</a:t>
                </a:r>
              </a:p>
              <a:p>
                <a:endParaRPr lang="en-US" dirty="0">
                  <a:latin typeface="+mn-lt"/>
                </a:endParaRPr>
              </a:p>
              <a:p>
                <a:endParaRPr lang="en-US" dirty="0">
                  <a:latin typeface="+mn-lt"/>
                </a:endParaRPr>
              </a:p>
              <a:p>
                <a:endParaRPr lang="en-US" dirty="0">
                  <a:latin typeface="+mn-lt"/>
                </a:endParaRPr>
              </a:p>
              <a:p>
                <a:endParaRPr lang="en-US" dirty="0">
                  <a:latin typeface="+mn-lt"/>
                </a:endParaRPr>
              </a:p>
              <a:p>
                <a:endParaRPr lang="en-US" dirty="0">
                  <a:latin typeface="+mn-lt"/>
                </a:endParaRPr>
              </a:p>
              <a:p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Sensitivity to positive cases has increased significantly!  </a:t>
                </a:r>
              </a:p>
              <a:p>
                <a:r>
                  <a:rPr lang="en-US" dirty="0">
                    <a:latin typeface="+mn-lt"/>
                  </a:rPr>
                  <a:t>Some increase in false positive cases, increased false discovery rate   </a:t>
                </a:r>
              </a:p>
              <a:p>
                <a:pPr marL="0" indent="0">
                  <a:buNone/>
                </a:pPr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1009935"/>
                <a:ext cx="11525250" cy="5678227"/>
              </a:xfrm>
              <a:blipFill>
                <a:blip r:embed="rId3"/>
                <a:stretch>
                  <a:fillRect l="-1111" t="-1826" b="-5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0E0D948-42FC-4C88-86EE-F00DB89C98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2287182"/>
              </p:ext>
            </p:extLst>
          </p:nvPr>
        </p:nvGraphicFramePr>
        <p:xfrm>
          <a:off x="584200" y="2154952"/>
          <a:ext cx="7226300" cy="324231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27100">
                  <a:extLst>
                    <a:ext uri="{9D8B030D-6E8A-4147-A177-3AD203B41FA5}">
                      <a16:colId xmlns:a16="http://schemas.microsoft.com/office/drawing/2014/main" val="1173808786"/>
                    </a:ext>
                  </a:extLst>
                </a:gridCol>
                <a:gridCol w="2044700">
                  <a:extLst>
                    <a:ext uri="{9D8B030D-6E8A-4147-A177-3AD203B41FA5}">
                      <a16:colId xmlns:a16="http://schemas.microsoft.com/office/drawing/2014/main" val="209242712"/>
                    </a:ext>
                  </a:extLst>
                </a:gridCol>
                <a:gridCol w="2044700">
                  <a:extLst>
                    <a:ext uri="{9D8B030D-6E8A-4147-A177-3AD203B41FA5}">
                      <a16:colId xmlns:a16="http://schemas.microsoft.com/office/drawing/2014/main" val="1638027075"/>
                    </a:ext>
                  </a:extLst>
                </a:gridCol>
                <a:gridCol w="2209800">
                  <a:extLst>
                    <a:ext uri="{9D8B030D-6E8A-4147-A177-3AD203B41FA5}">
                      <a16:colId xmlns:a16="http://schemas.microsoft.com/office/drawing/2014/main" val="1159970967"/>
                    </a:ext>
                  </a:extLst>
                </a:gridCol>
              </a:tblGrid>
              <a:tr h="59436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u="none" strike="noStrike">
                          <a:effectLst/>
                        </a:rPr>
                        <a:t>S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u="none" strike="noStrike">
                          <a:effectLst/>
                        </a:rPr>
                        <a:t>Probability Positive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u="none" strike="noStrike">
                          <a:effectLst/>
                        </a:rPr>
                        <a:t>Probability Negative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u="none" strike="noStrike">
                          <a:effectLst/>
                        </a:rPr>
                        <a:t>Expected Positive Pairs per 1000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/>
                </a:tc>
                <a:extLst>
                  <a:ext uri="{0D108BD9-81ED-4DB2-BD59-A6C34878D82A}">
                    <a16:rowId xmlns:a16="http://schemas.microsoft.com/office/drawing/2014/main" val="1057922954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0.1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1.9998E-04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9.9980E-01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0.20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2696848441"/>
                  </a:ext>
                </a:extLst>
              </a:tr>
              <a:tr h="29337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0.2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6.3806E-03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9.9362E-01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6.38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3888894866"/>
                  </a:ext>
                </a:extLst>
              </a:tr>
              <a:tr h="29337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0.3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4.7494E-02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9.5251E-01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47.49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1775360577"/>
                  </a:ext>
                </a:extLst>
              </a:tr>
              <a:tr h="29337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0.4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1.8605E-01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8.1395E-01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186.05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1263846373"/>
                  </a:ext>
                </a:extLst>
              </a:tr>
              <a:tr h="29337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0.5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4.7005E-01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5.2995E-01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470.05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3438305809"/>
                  </a:ext>
                </a:extLst>
              </a:tr>
              <a:tr h="29337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0.6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8.0190E-01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1.9810E-01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801.90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3572789319"/>
                  </a:ext>
                </a:extLst>
              </a:tr>
              <a:tr h="29337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0.7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9.7478E-01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2.5219E-02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974.78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889178676"/>
                  </a:ext>
                </a:extLst>
              </a:tr>
              <a:tr h="29337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0.8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9.9964E-01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3.5606E-04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999.64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107915115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0.9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1.0000E+00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1.7591E-08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1000.00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35169081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53208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Locally Sensitive Hashing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33375" y="1009936"/>
            <a:ext cx="11525250" cy="5959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Probabilities from banded mini-hashing</a:t>
            </a:r>
          </a:p>
          <a:p>
            <a:endParaRPr lang="en-US" dirty="0">
              <a:latin typeface="+mn-lt"/>
            </a:endParaRPr>
          </a:p>
          <a:p>
            <a:endParaRPr lang="en-US" dirty="0">
              <a:latin typeface="+mn-lt"/>
            </a:endParaRPr>
          </a:p>
          <a:p>
            <a:endParaRPr lang="en-US" dirty="0">
              <a:latin typeface="+mn-lt"/>
            </a:endParaRPr>
          </a:p>
          <a:p>
            <a:endParaRPr lang="en-US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389CA6-DD76-7409-13C6-FA538BC376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2638" y="1605888"/>
            <a:ext cx="6273932" cy="5030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29687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707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Locally Sensitive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1009935"/>
                <a:ext cx="11525250" cy="5678227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Model to understand locally sensitive hashing  </a:t>
                </a:r>
              </a:p>
              <a:p>
                <a:r>
                  <a:rPr lang="en-US" dirty="0">
                    <a:latin typeface="+mn-lt"/>
                  </a:rPr>
                  <a:t>Set </a:t>
                </a:r>
                <a:r>
                  <a:rPr lang="en-US" b="1" dirty="0">
                    <a:latin typeface="+mn-lt"/>
                  </a:rPr>
                  <a:t>thresholds</a:t>
                </a:r>
                <a:r>
                  <a:rPr lang="en-US" dirty="0">
                    <a:latin typeface="+mn-lt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</a:rPr>
                  <a:t>, to define a </a:t>
                </a:r>
                <a:r>
                  <a:rPr lang="en-US" b="1" dirty="0">
                    <a:latin typeface="+mn-lt"/>
                  </a:rPr>
                  <a:t>decision rule</a:t>
                </a:r>
              </a:p>
              <a:p>
                <a:r>
                  <a:rPr lang="en-US" dirty="0">
                    <a:latin typeface="+mn-lt"/>
                  </a:rPr>
                  <a:t>Consider distance measures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>
                    <a:latin typeface="+mn-lt"/>
                  </a:rPr>
                  <a:t> generated from a family of functions,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f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ℱ</m:t>
                    </m:r>
                  </m:oMath>
                </a14:m>
                <a:r>
                  <a:rPr lang="en-US" dirty="0">
                    <a:latin typeface="+mn-lt"/>
                  </a:rPr>
                  <a:t> with decision rule:</a:t>
                </a:r>
              </a:p>
              <a:p>
                <a:pPr lvl="1"/>
                <a:r>
                  <a:rPr lang="en-US" dirty="0">
                    <a:latin typeface="+mn-lt"/>
                  </a:rPr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</a:rPr>
                  <a:t>, then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𝑚𝑎𝑡𝑐h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b="0" dirty="0">
                  <a:latin typeface="+mn-lt"/>
                  <a:ea typeface="Cambria Math" panose="02040503050406030204" pitchFamily="18" charset="0"/>
                </a:endParaRPr>
              </a:p>
              <a:p>
                <a:pPr lvl="1"/>
                <a:r>
                  <a:rPr lang="en-US" dirty="0">
                    <a:latin typeface="+mn-lt"/>
                  </a:rPr>
                  <a:t>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</a:rPr>
                  <a:t>, then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</m:d>
                      </m:e>
                    </m:d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𝑓𝑎𝑙𝑠𝑒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𝑚𝑎𝑡𝑐h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</a:p>
              <a:p>
                <a:pPr lvl="1"/>
                <a:r>
                  <a:rPr lang="en-US" dirty="0">
                    <a:latin typeface="+mn-lt"/>
                    <a:ea typeface="Cambria Math" panose="02040503050406030204" pitchFamily="18" charset="0"/>
                  </a:rPr>
                  <a:t>We say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ℱ</m:t>
                    </m:r>
                  </m:oMath>
                </a14:m>
                <a:r>
                  <a:rPr lang="en-US" dirty="0">
                    <a:latin typeface="+mn-lt"/>
                    <a:ea typeface="Cambria Math" panose="02040503050406030204" pitchFamily="18" charset="0"/>
                  </a:rPr>
                  <a:t> is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𝒑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𝒑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latin typeface="+mn-lt"/>
                    <a:ea typeface="Cambria Math" panose="02040503050406030204" pitchFamily="18" charset="0"/>
                  </a:rPr>
                  <a:t> </a:t>
                </a:r>
                <a:r>
                  <a:rPr lang="en-US" b="1" dirty="0">
                    <a:latin typeface="+mn-lt"/>
                    <a:ea typeface="Cambria Math" panose="02040503050406030204" pitchFamily="18" charset="0"/>
                  </a:rPr>
                  <a:t>sensitive</a:t>
                </a:r>
              </a:p>
              <a:p>
                <a:r>
                  <a:rPr lang="en-US" dirty="0">
                    <a:latin typeface="+mn-lt"/>
                    <a:ea typeface="Cambria Math" panose="02040503050406030204" pitchFamily="18" charset="0"/>
                  </a:rPr>
                  <a:t>Consider how local sensitivity is constructed for Jaccard similarity: 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𝑠𝑖𝑚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𝐽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latin typeface="+mn-lt"/>
                  <a:ea typeface="Cambria Math" panose="02040503050406030204" pitchFamily="18" charset="0"/>
                </a:endParaRPr>
              </a:p>
              <a:p>
                <a:pPr lvl="1"/>
                <a:r>
                  <a:rPr lang="en-US" dirty="0">
                    <a:latin typeface="+mn-lt"/>
                    <a:ea typeface="Cambria Math" panose="02040503050406030204" pitchFamily="18" charset="0"/>
                  </a:rPr>
                  <a:t>For mini-hash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latin typeface="+mn-lt"/>
                    <a:ea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𝑠𝑖𝑚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𝐽</m:t>
                        </m:r>
                      </m:sub>
                    </m:sSub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</m:d>
                      </m:e>
                    </m:d>
                  </m:oMath>
                </a14:m>
                <a:endParaRPr lang="en-US" dirty="0">
                  <a:latin typeface="+mn-lt"/>
                  <a:ea typeface="Cambria Math" panose="02040503050406030204" pitchFamily="18" charset="0"/>
                </a:endParaRPr>
              </a:p>
              <a:p>
                <a:pPr lvl="1"/>
                <a:r>
                  <a:rPr lang="en-US" dirty="0">
                    <a:latin typeface="+mn-lt"/>
                    <a:ea typeface="Cambria Math" panose="02040503050406030204" pitchFamily="18" charset="0"/>
                  </a:rPr>
                  <a:t>Therefore,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ℱ</m:t>
                    </m:r>
                  </m:oMath>
                </a14:m>
                <a:r>
                  <a:rPr lang="en-US" sz="2000" dirty="0">
                    <a:latin typeface="+mn-lt"/>
                    <a:ea typeface="Cambria Math" panose="02040503050406030204" pitchFamily="18" charset="0"/>
                  </a:rPr>
                  <a:t> </a:t>
                </a:r>
                <a:r>
                  <a:rPr lang="en-US" dirty="0">
                    <a:latin typeface="+mn-lt"/>
                    <a:ea typeface="Cambria Math" panose="02040503050406030204" pitchFamily="18" charset="0"/>
                  </a:rPr>
                  <a:t>is</a:t>
                </a:r>
                <a:r>
                  <a:rPr lang="en-US" sz="2000" dirty="0">
                    <a:latin typeface="+mn-lt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dirty="0">
                    <a:ea typeface="Cambria Math" panose="02040503050406030204" pitchFamily="18" charset="0"/>
                  </a:rPr>
                  <a:t> </a:t>
                </a:r>
                <a:r>
                  <a:rPr lang="en-US" dirty="0">
                    <a:latin typeface="+mn-lt"/>
                    <a:ea typeface="Cambria Math" panose="02040503050406030204" pitchFamily="18" charset="0"/>
                  </a:rPr>
                  <a:t>sensitive</a:t>
                </a:r>
              </a:p>
              <a:p>
                <a:r>
                  <a:rPr lang="en-US" dirty="0">
                    <a:latin typeface="+mn-lt"/>
                    <a:ea typeface="Cambria Math" panose="02040503050406030204" pitchFamily="18" charset="0"/>
                  </a:rPr>
                  <a:t>It is easy to see the </a:t>
                </a:r>
                <a:r>
                  <a:rPr lang="en-US" b="1" dirty="0">
                    <a:latin typeface="+mn-lt"/>
                    <a:ea typeface="Cambria Math" panose="02040503050406030204" pitchFamily="18" charset="0"/>
                  </a:rPr>
                  <a:t>more sensitive the hash function the more sensitive the decision rule</a:t>
                </a:r>
                <a:endParaRPr lang="en-US" dirty="0">
                  <a:latin typeface="+mn-lt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1009935"/>
                <a:ext cx="11525250" cy="5678227"/>
              </a:xfrm>
              <a:blipFill>
                <a:blip r:embed="rId3"/>
                <a:stretch>
                  <a:fillRect l="-1111" t="-2470" r="-1270" b="-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43501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Locally Sensitive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1009935"/>
                <a:ext cx="11525250" cy="567822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Model to understand locally sensitive hashing  </a:t>
                </a:r>
              </a:p>
              <a:p>
                <a:r>
                  <a:rPr lang="en-US" dirty="0">
                    <a:latin typeface="+mn-lt"/>
                  </a:rPr>
                  <a:t>Example of the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latin typeface="+mn-lt"/>
                  </a:rPr>
                  <a:t> family for Jaccard similarity </a:t>
                </a:r>
              </a:p>
              <a:p>
                <a:r>
                  <a:rPr lang="en-US" dirty="0">
                    <a:latin typeface="+mn-lt"/>
                  </a:rPr>
                  <a:t>Set the thresholds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=0.3</m:t>
                    </m:r>
                  </m:oMath>
                </a14:m>
                <a:r>
                  <a:rPr lang="en-US" dirty="0">
                    <a:latin typeface="+mn-lt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=0.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6</m:t>
                    </m:r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>
                    <a:latin typeface="+mn-lt"/>
                  </a:rPr>
                  <a:t>Then: </a:t>
                </a:r>
              </a:p>
              <a:p>
                <a:pPr lvl="1"/>
                <a:r>
                  <a:rPr lang="en-US" dirty="0">
                    <a:latin typeface="+mn-lt"/>
                  </a:rPr>
                  <a:t>Probability of match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=1−0.3=0.7</m:t>
                    </m:r>
                  </m:oMath>
                </a14:m>
                <a:endParaRPr lang="en-US" dirty="0">
                  <a:latin typeface="+mn-lt"/>
                </a:endParaRPr>
              </a:p>
              <a:p>
                <a:pPr lvl="1"/>
                <a:r>
                  <a:rPr lang="en-US" dirty="0">
                    <a:latin typeface="+mn-lt"/>
                  </a:rPr>
                  <a:t>Probability of false positive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=1−0.6=0.4</m:t>
                    </m:r>
                  </m:oMath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Is a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0.3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0.6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0.7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0.4</m:t>
                        </m:r>
                      </m:e>
                    </m:d>
                  </m:oMath>
                </a14:m>
                <a:r>
                  <a:rPr lang="en-US" dirty="0">
                    <a:latin typeface="+mn-lt"/>
                  </a:rPr>
                  <a:t> family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1009935"/>
                <a:ext cx="11525250" cy="5678227"/>
              </a:xfrm>
              <a:blipFill>
                <a:blip r:embed="rId3"/>
                <a:stretch>
                  <a:fillRect l="-1111" t="-18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11833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Locally Sensitive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1009935"/>
                <a:ext cx="11525250" cy="1997425"/>
              </a:xfrm>
            </p:spPr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Model to understand locally sensitive hashing  </a:t>
                </a:r>
              </a:p>
              <a:p>
                <a:r>
                  <a:rPr lang="en-US" dirty="0">
                    <a:latin typeface="+mn-lt"/>
                    <a:ea typeface="Cambria Math" panose="02040503050406030204" pitchFamily="18" charset="0"/>
                  </a:rPr>
                  <a:t>Can visualize relationship between hash function and sensitivity of the decision rule </a:t>
                </a:r>
              </a:p>
              <a:p>
                <a:r>
                  <a:rPr lang="en-US" dirty="0">
                    <a:latin typeface="+mn-lt"/>
                    <a:ea typeface="Cambria Math" panose="02040503050406030204" pitchFamily="18" charset="0"/>
                  </a:rPr>
                  <a:t>Higher sensitivity, smaller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  <a:ea typeface="Cambria Math" panose="02040503050406030204" pitchFamily="18" charset="0"/>
                  </a:rPr>
                  <a:t> and larger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  <a:ea typeface="Cambria Math" panose="02040503050406030204" pitchFamily="18" charset="0"/>
                  </a:rPr>
                  <a:t>, increases probability of correct decision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1009935"/>
                <a:ext cx="11525250" cy="1997425"/>
              </a:xfrm>
              <a:blipFill>
                <a:blip r:embed="rId3"/>
                <a:stretch>
                  <a:fillRect l="-952" t="-7951" b="-6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8FF35517-4F73-4034-8FDD-6EB5CD0073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6002" y="2902336"/>
            <a:ext cx="5403998" cy="36249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2468D23-BF29-497D-A119-A80232340E6A}"/>
              </a:ext>
            </a:extLst>
          </p:cNvPr>
          <p:cNvSpPr txBox="1"/>
          <p:nvPr/>
        </p:nvSpPr>
        <p:spPr>
          <a:xfrm>
            <a:off x="3241040" y="6527264"/>
            <a:ext cx="4942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Credit; </a:t>
            </a:r>
            <a:r>
              <a:rPr lang="en-US" dirty="0" err="1"/>
              <a:t>Leskovec</a:t>
            </a:r>
            <a:r>
              <a:rPr lang="en-US" dirty="0"/>
              <a:t> et.al. 2020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D5231F-CF4C-88FC-DE8E-FF7D0CAA88A2}"/>
              </a:ext>
            </a:extLst>
          </p:cNvPr>
          <p:cNvSpPr txBox="1"/>
          <p:nvPr/>
        </p:nvSpPr>
        <p:spPr>
          <a:xfrm>
            <a:off x="6824421" y="5014144"/>
            <a:ext cx="10073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False Positive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6B24DD-E961-A0FF-562A-F974593993CF}"/>
              </a:ext>
            </a:extLst>
          </p:cNvPr>
          <p:cNvSpPr txBox="1"/>
          <p:nvPr/>
        </p:nvSpPr>
        <p:spPr>
          <a:xfrm>
            <a:off x="3985645" y="2782669"/>
            <a:ext cx="10977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False Negative</a:t>
            </a:r>
          </a:p>
        </p:txBody>
      </p:sp>
    </p:spTree>
    <p:extLst>
      <p:ext uri="{BB962C8B-B14F-4D97-AF65-F5344CB8AC3E}">
        <p14:creationId xmlns:p14="http://schemas.microsoft.com/office/powerpoint/2010/main" val="131686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" grpId="0"/>
      <p:bldP spid="7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F81614-7556-0990-89BE-B6D81C2615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A85547-44B4-22A7-AAC8-A7BBF3D53E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104337"/>
          </a:xfrm>
        </p:spPr>
        <p:txBody>
          <a:bodyPr/>
          <a:lstStyle/>
          <a:p>
            <a:pPr algn="ctr"/>
            <a:r>
              <a:rPr lang="en-US" b="1" dirty="0"/>
              <a:t>Improving LSH</a:t>
            </a:r>
          </a:p>
        </p:txBody>
      </p:sp>
    </p:spTree>
    <p:extLst>
      <p:ext uri="{BB962C8B-B14F-4D97-AF65-F5344CB8AC3E}">
        <p14:creationId xmlns:p14="http://schemas.microsoft.com/office/powerpoint/2010/main" val="4141996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C8C6B3-08C0-7742-AB1F-8E4D168C1E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150A9-E2F1-00D7-C164-1FD3565639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Flat similarity search finds exact solution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8352624-8568-61DF-C50F-2278B397F55F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896078"/>
                <a:ext cx="11525250" cy="5871459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US" b="1" dirty="0">
                    <a:latin typeface="+mn-lt"/>
                  </a:rPr>
                  <a:t>Flat similarity search </a:t>
                </a:r>
                <a:r>
                  <a:rPr lang="en-US" dirty="0">
                    <a:latin typeface="+mn-lt"/>
                  </a:rPr>
                  <a:t>finds an </a:t>
                </a:r>
                <a:r>
                  <a:rPr lang="en-US" b="1" dirty="0">
                    <a:latin typeface="+mn-lt"/>
                  </a:rPr>
                  <a:t>exact solution </a:t>
                </a:r>
                <a:r>
                  <a:rPr lang="en-US" dirty="0">
                    <a:latin typeface="+mn-lt"/>
                  </a:rPr>
                  <a:t>to the nearest neighbor problem </a:t>
                </a:r>
              </a:p>
              <a:p>
                <a:r>
                  <a:rPr lang="en-US" dirty="0">
                    <a:latin typeface="+mn-lt"/>
                  </a:rPr>
                  <a:t>Flat similarity search computes exact similarity to 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>
                    <a:latin typeface="+mn-lt"/>
                  </a:rPr>
                  <a:t> length </a:t>
                </a:r>
                <a:r>
                  <a:rPr lang="en-US" b="1" dirty="0">
                    <a:latin typeface="+mn-lt"/>
                  </a:rPr>
                  <a:t>query vector,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𝒒</m:t>
                    </m:r>
                  </m:oMath>
                </a14:m>
                <a:endParaRPr lang="en-US" b="1" dirty="0">
                  <a:latin typeface="+mn-lt"/>
                </a:endParaRPr>
              </a:p>
              <a:p>
                <a:pPr>
                  <a:spcAft>
                    <a:spcPts val="1800"/>
                  </a:spcAft>
                </a:pPr>
                <a:r>
                  <a:rPr lang="en-US" dirty="0">
                    <a:latin typeface="+mn-lt"/>
                  </a:rPr>
                  <a:t>Goal is to find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latin typeface="+mn-lt"/>
                  </a:rPr>
                  <a:t> vectors, , that are closest to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𝒒</m:t>
                    </m:r>
                  </m:oMath>
                </a14:m>
                <a:r>
                  <a:rPr lang="en-US" dirty="0">
                    <a:latin typeface="+mn-lt"/>
                  </a:rPr>
                  <a:t> from the set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D</m:t>
                    </m:r>
                  </m:oMath>
                </a14:m>
                <a:r>
                  <a:rPr lang="en-US" dirty="0">
                    <a:latin typeface="+mn-lt"/>
                  </a:rPr>
                  <a:t>-length vector-valued observations,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e>
                    </m:d>
                  </m:oMath>
                </a14:m>
                <a:endParaRPr lang="en-US" dirty="0">
                  <a:latin typeface="+mn-lt"/>
                </a:endParaRPr>
              </a:p>
              <a:p>
                <a:pPr marL="0" indent="0">
                  <a:spcBef>
                    <a:spcPts val="30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lim>
                          </m:limLow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lim>
                          </m:limLow>
                        </m:fName>
                        <m:e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p>
                          </m:sSup>
                        </m:e>
                      </m:func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pPr marL="457200" lvl="1" indent="0">
                  <a:buNone/>
                </a:pPr>
                <a:r>
                  <a:rPr lang="en-US" dirty="0">
                    <a:latin typeface="+mn-lt"/>
                  </a:rPr>
                  <a:t>Where,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latin typeface="+mn-lt"/>
                  </a:rPr>
                  <a:t> is a </a:t>
                </a:r>
                <a:r>
                  <a:rPr lang="en-US" b="1" dirty="0">
                    <a:latin typeface="+mn-lt"/>
                  </a:rPr>
                  <a:t>distance metric</a:t>
                </a:r>
              </a:p>
              <a:p>
                <a:pPr marL="457200" lvl="1" indent="0">
                  <a:buNone/>
                </a:pPr>
                <a:r>
                  <a:rPr lang="en-US" dirty="0">
                    <a:latin typeface="+mn-lt"/>
                  </a:rPr>
                  <a:t>Note that alternatively we can </a:t>
                </a:r>
                <a:r>
                  <a:rPr lang="en-US" b="1" dirty="0">
                    <a:latin typeface="+mn-lt"/>
                  </a:rPr>
                  <a:t>use max of a similarity metric </a:t>
                </a:r>
                <a:r>
                  <a:rPr lang="en-US" dirty="0">
                    <a:latin typeface="+mn-lt"/>
                  </a:rPr>
                  <a:t>for the search</a:t>
                </a:r>
              </a:p>
              <a:p>
                <a:r>
                  <a:rPr lang="en-US" dirty="0">
                    <a:latin typeface="+mn-lt"/>
                  </a:rPr>
                  <a:t>We can perform a flat similarity search for any distance metric we choose</a:t>
                </a:r>
              </a:p>
              <a:p>
                <a:pPr lvl="1"/>
                <a:r>
                  <a:rPr lang="en-US" dirty="0">
                    <a:latin typeface="+mn-lt"/>
                  </a:rPr>
                  <a:t>Euclidean</a:t>
                </a:r>
              </a:p>
              <a:p>
                <a:pPr lvl="1"/>
                <a:r>
                  <a:rPr lang="en-US" dirty="0">
                    <a:latin typeface="+mn-lt"/>
                  </a:rPr>
                  <a:t>L1 or Manhattan</a:t>
                </a:r>
              </a:p>
              <a:p>
                <a:pPr lvl="1"/>
                <a:r>
                  <a:rPr lang="en-US" dirty="0">
                    <a:latin typeface="+mn-lt"/>
                  </a:rPr>
                  <a:t>Cosine</a:t>
                </a:r>
              </a:p>
              <a:p>
                <a:pPr lvl="1"/>
                <a:r>
                  <a:rPr lang="en-US" dirty="0">
                    <a:latin typeface="+mn-lt"/>
                  </a:rPr>
                  <a:t>Hamming, for binary strings</a:t>
                </a:r>
              </a:p>
              <a:p>
                <a:pPr lvl="1"/>
                <a:r>
                  <a:rPr lang="en-US" dirty="0">
                    <a:latin typeface="+mn-lt"/>
                  </a:rPr>
                  <a:t>Jaccard, for categorical variables</a:t>
                </a:r>
              </a:p>
              <a:p>
                <a:pPr lvl="1"/>
                <a:r>
                  <a:rPr lang="en-US" dirty="0">
                    <a:latin typeface="+mn-lt"/>
                  </a:rPr>
                  <a:t>Etc. 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8352624-8568-61DF-C50F-2278B397F55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896078"/>
                <a:ext cx="11525250" cy="5871459"/>
              </a:xfrm>
              <a:blipFill>
                <a:blip r:embed="rId3"/>
                <a:stretch>
                  <a:fillRect l="-952" t="-2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6366105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Improving Locally Sensitive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1009935"/>
                <a:ext cx="11525250" cy="578710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How can we improve local sensitivity of a family of functions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ℱ</m:t>
                    </m:r>
                  </m:oMath>
                </a14:m>
                <a:r>
                  <a:rPr lang="en-US" dirty="0">
                    <a:latin typeface="+mn-lt"/>
                  </a:rPr>
                  <a:t>?</a:t>
                </a:r>
              </a:p>
              <a:p>
                <a:r>
                  <a:rPr lang="en-US" dirty="0">
                    <a:latin typeface="+mn-lt"/>
                  </a:rPr>
                  <a:t>Start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𝑠𝑒𝑛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ℱ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latin typeface="+mn-lt"/>
                  </a:rPr>
                  <a:t>  </a:t>
                </a:r>
              </a:p>
              <a:p>
                <a:r>
                  <a:rPr lang="en-US" dirty="0">
                    <a:latin typeface="+mn-lt"/>
                  </a:rPr>
                  <a:t>Construct a new family from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ℱ</m:t>
                    </m:r>
                  </m:oMath>
                </a14:m>
                <a:r>
                  <a:rPr lang="en-US" dirty="0">
                    <a:latin typeface="+mn-lt"/>
                  </a:rPr>
                  <a:t>, called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ℱ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>
                    <a:latin typeface="+mn-lt"/>
                  </a:rPr>
                  <a:t> by </a:t>
                </a:r>
                <a:r>
                  <a:rPr lang="en-US" b="1" dirty="0">
                    <a:latin typeface="+mn-lt"/>
                  </a:rPr>
                  <a:t>AND-construction</a:t>
                </a:r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Construct family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dirty="0">
                    <a:latin typeface="+mn-lt"/>
                  </a:rPr>
                  <a:t> distance function: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ℱ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e>
                    </m:d>
                  </m:oMath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Assuming </a:t>
                </a:r>
                <a:r>
                  <a:rPr lang="en-US" b="1" dirty="0">
                    <a:latin typeface="+mn-lt"/>
                  </a:rPr>
                  <a:t>independence of the distance functions</a:t>
                </a:r>
                <a:r>
                  <a:rPr lang="en-US" dirty="0">
                    <a:latin typeface="+mn-lt"/>
                  </a:rPr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𝑠𝑒𝑛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ℱ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 </m:t>
                              </m:r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p>
                              </m:sSub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AND-construction uses agreement – logical AND</a:t>
                </a:r>
              </a:p>
              <a:p>
                <a:r>
                  <a:rPr lang="en-US" dirty="0">
                    <a:latin typeface="+mn-lt"/>
                  </a:rPr>
                  <a:t>AND-construction </a:t>
                </a:r>
                <a:r>
                  <a:rPr lang="en-US" b="1" dirty="0">
                    <a:latin typeface="+mn-lt"/>
                  </a:rPr>
                  <a:t>decreases</a:t>
                </a:r>
                <a:r>
                  <a:rPr lang="en-US" dirty="0">
                    <a:latin typeface="+mn-lt"/>
                  </a:rPr>
                  <a:t> both decision thresholds, since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&lt;1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1009935"/>
                <a:ext cx="11525250" cy="5787105"/>
              </a:xfrm>
              <a:blipFill>
                <a:blip r:embed="rId3"/>
                <a:stretch>
                  <a:fillRect l="-1111" t="-17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34070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Improving Locally Sensitive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1009935"/>
                <a:ext cx="11525250" cy="578710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How can we improve local sensitivity of a family of functions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ℱ</m:t>
                    </m:r>
                  </m:oMath>
                </a14:m>
                <a:r>
                  <a:rPr lang="en-US" dirty="0">
                    <a:latin typeface="+mn-lt"/>
                  </a:rPr>
                  <a:t>?</a:t>
                </a:r>
              </a:p>
              <a:p>
                <a:r>
                  <a:rPr lang="en-US" dirty="0">
                    <a:latin typeface="+mn-lt"/>
                  </a:rPr>
                  <a:t>Can also use </a:t>
                </a:r>
                <a:r>
                  <a:rPr lang="en-US" b="1" dirty="0">
                    <a:latin typeface="+mn-lt"/>
                  </a:rPr>
                  <a:t>OR-construction</a:t>
                </a:r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Construct family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>
                    <a:latin typeface="+mn-lt"/>
                  </a:rPr>
                  <a:t>distance function: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ℱ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Assume independence of the distance functions: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𝑠𝑒𝑛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ℱ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1−( 1−</m:t>
                              </m:r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p>
                              </m:sSub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1−(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OR-construction is positive if any mini-hash exceeds threshold – OR operator </a:t>
                </a:r>
              </a:p>
              <a:p>
                <a:r>
                  <a:rPr lang="en-US" dirty="0">
                    <a:latin typeface="+mn-lt"/>
                  </a:rPr>
                  <a:t>OR-construction </a:t>
                </a:r>
                <a:r>
                  <a:rPr lang="en-US" b="1" dirty="0">
                    <a:latin typeface="+mn-lt"/>
                  </a:rPr>
                  <a:t>increases</a:t>
                </a:r>
                <a:r>
                  <a:rPr lang="en-US" dirty="0">
                    <a:latin typeface="+mn-lt"/>
                  </a:rPr>
                  <a:t> both decision thresholds, since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&lt;1</m:t>
                    </m:r>
                  </m:oMath>
                </a14:m>
                <a:endParaRPr lang="en-US" dirty="0">
                  <a:latin typeface="+mn-lt"/>
                </a:endParaRPr>
              </a:p>
              <a:p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1009935"/>
                <a:ext cx="11525250" cy="5787105"/>
              </a:xfrm>
              <a:blipFill>
                <a:blip r:embed="rId3"/>
                <a:stretch>
                  <a:fillRect l="-1111" t="-1791" r="-11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05093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Improving Locally Sensitive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1009935"/>
                <a:ext cx="11525250" cy="562607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How can we improve local sensitivity of a family of functions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ℱ</m:t>
                    </m:r>
                  </m:oMath>
                </a14:m>
                <a:r>
                  <a:rPr lang="en-US" dirty="0">
                    <a:latin typeface="+mn-lt"/>
                  </a:rPr>
                  <a:t>?</a:t>
                </a:r>
              </a:p>
              <a:p>
                <a:r>
                  <a:rPr lang="en-US" dirty="0">
                    <a:latin typeface="+mn-lt"/>
                  </a:rPr>
                  <a:t>Can get the best of both by combining AND-construction and OR-construction </a:t>
                </a:r>
              </a:p>
              <a:p>
                <a:pPr lvl="1"/>
                <a:r>
                  <a:rPr lang="en-US" dirty="0">
                    <a:latin typeface="+mn-lt"/>
                  </a:rPr>
                  <a:t>r hashes per band</a:t>
                </a:r>
              </a:p>
              <a:p>
                <a:pPr lvl="1"/>
                <a:r>
                  <a:rPr lang="en-US" dirty="0">
                    <a:latin typeface="+mn-lt"/>
                  </a:rPr>
                  <a:t>d bands</a:t>
                </a:r>
              </a:p>
              <a:p>
                <a:r>
                  <a:rPr lang="en-US" dirty="0">
                    <a:latin typeface="+mn-lt"/>
                  </a:rPr>
                  <a:t>Option 1: AND-OR-Construction – apply AND-Construction first then apply OR-Construction, giving sensitivity: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1−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</m:sSup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Option 2: OR-AND-Construction – apply OR-Construction first then apply AND-Construction, giving sensitivity: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</m:sSup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1009935"/>
                <a:ext cx="11525250" cy="5626073"/>
              </a:xfrm>
              <a:blipFill>
                <a:blip r:embed="rId3"/>
                <a:stretch>
                  <a:fillRect l="-1111" t="-18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57141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Improving Locally Sensitive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939801"/>
                <a:ext cx="11525250" cy="579120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How can we improve local sensitivity of a family of functions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ℱ</m:t>
                    </m:r>
                  </m:oMath>
                </a14:m>
                <a:r>
                  <a:rPr lang="en-US" dirty="0">
                    <a:latin typeface="+mn-lt"/>
                  </a:rPr>
                  <a:t>?</a:t>
                </a:r>
              </a:p>
              <a:p>
                <a:r>
                  <a:rPr lang="en-US" dirty="0">
                    <a:latin typeface="+mn-lt"/>
                  </a:rPr>
                  <a:t>Example: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=4</m:t>
                    </m:r>
                  </m:oMath>
                </a14:m>
                <a:r>
                  <a:rPr lang="en-US" dirty="0">
                    <a:latin typeface="+mn-lt"/>
                  </a:rPr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=4</m:t>
                    </m:r>
                  </m:oMath>
                </a14:m>
                <a:endParaRPr lang="en-US" dirty="0">
                  <a:latin typeface="+mn-lt"/>
                </a:endParaRPr>
              </a:p>
              <a:p>
                <a:endParaRPr lang="en-US" dirty="0">
                  <a:latin typeface="+mn-lt"/>
                </a:endParaRPr>
              </a:p>
              <a:p>
                <a:endParaRPr lang="en-US" dirty="0">
                  <a:latin typeface="+mn-lt"/>
                </a:endParaRPr>
              </a:p>
              <a:p>
                <a:endParaRPr lang="en-US" dirty="0">
                  <a:latin typeface="+mn-lt"/>
                </a:endParaRPr>
              </a:p>
              <a:p>
                <a:endParaRPr lang="en-US" dirty="0">
                  <a:latin typeface="+mn-lt"/>
                </a:endParaRPr>
              </a:p>
              <a:p>
                <a:pPr marL="0" indent="0">
                  <a:buNone/>
                </a:pPr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Increased sensitivity for both constructions </a:t>
                </a:r>
              </a:p>
              <a:p>
                <a:pPr lvl="1"/>
                <a:r>
                  <a:rPr lang="en-US" dirty="0">
                    <a:latin typeface="+mn-lt"/>
                  </a:rPr>
                  <a:t>AND-OR-Construction slightly biased to negative cases</a:t>
                </a:r>
              </a:p>
              <a:p>
                <a:pPr lvl="1"/>
                <a:r>
                  <a:rPr lang="en-US" dirty="0">
                    <a:latin typeface="+mn-lt"/>
                  </a:rPr>
                  <a:t>OR-AND-Construction slightly biased to positive cases  </a:t>
                </a:r>
              </a:p>
              <a:p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939801"/>
                <a:ext cx="11525250" cy="5791200"/>
              </a:xfrm>
              <a:blipFill>
                <a:blip r:embed="rId3"/>
                <a:stretch>
                  <a:fillRect l="-1111" t="-16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2C449DD-1C2F-4286-8E14-84FE2D4849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7612809"/>
              </p:ext>
            </p:extLst>
          </p:nvPr>
        </p:nvGraphicFramePr>
        <p:xfrm>
          <a:off x="735291" y="1945005"/>
          <a:ext cx="5231366" cy="296799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62566">
                  <a:extLst>
                    <a:ext uri="{9D8B030D-6E8A-4147-A177-3AD203B41FA5}">
                      <a16:colId xmlns:a16="http://schemas.microsoft.com/office/drawing/2014/main" val="1651001826"/>
                    </a:ext>
                  </a:extLst>
                </a:gridCol>
                <a:gridCol w="2171700">
                  <a:extLst>
                    <a:ext uri="{9D8B030D-6E8A-4147-A177-3AD203B41FA5}">
                      <a16:colId xmlns:a16="http://schemas.microsoft.com/office/drawing/2014/main" val="3033534380"/>
                    </a:ext>
                  </a:extLst>
                </a:gridCol>
                <a:gridCol w="2197100">
                  <a:extLst>
                    <a:ext uri="{9D8B030D-6E8A-4147-A177-3AD203B41FA5}">
                      <a16:colId xmlns:a16="http://schemas.microsoft.com/office/drawing/2014/main" val="1413428995"/>
                    </a:ext>
                  </a:extLst>
                </a:gridCol>
              </a:tblGrid>
              <a:tr h="32004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u="none" strike="noStrike">
                          <a:effectLst/>
                        </a:rPr>
                        <a:t>p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u="none" strike="noStrike">
                          <a:effectLst/>
                        </a:rPr>
                        <a:t>AND-OR-Construction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u="none" strike="noStrike">
                          <a:effectLst/>
                        </a:rPr>
                        <a:t>OR-AND-Construction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/>
                </a:tc>
                <a:extLst>
                  <a:ext uri="{0D108BD9-81ED-4DB2-BD59-A6C34878D82A}">
                    <a16:rowId xmlns:a16="http://schemas.microsoft.com/office/drawing/2014/main" val="2835787505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0.1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3.9994E-04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1.3987E-02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1956081572"/>
                  </a:ext>
                </a:extLst>
              </a:tr>
              <a:tr h="29337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0.2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6.3847E-03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1.2150E-01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3322690640"/>
                  </a:ext>
                </a:extLst>
              </a:tr>
              <a:tr h="29337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0.3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3.2008E-02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3.3345E-01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3894495679"/>
                  </a:ext>
                </a:extLst>
              </a:tr>
              <a:tr h="29337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0.4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9.8535E-02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5.7395E-01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1888174521"/>
                  </a:ext>
                </a:extLst>
              </a:tr>
              <a:tr h="29337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0.5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2.2752E-01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7.7248E-01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279552502"/>
                  </a:ext>
                </a:extLst>
              </a:tr>
              <a:tr h="29337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0.6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4.2605E-01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9.0147E-01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2733985634"/>
                  </a:ext>
                </a:extLst>
              </a:tr>
              <a:tr h="29337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0.7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6.6655E-01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9.6799E-01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2613072975"/>
                  </a:ext>
                </a:extLst>
              </a:tr>
              <a:tr h="29337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0.8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8.7850E-01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9.9362E-01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1232855051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0.9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9.8601E-01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9.9960E-01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10238727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5246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Improving Locally Sensitive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939801"/>
                <a:ext cx="11525250" cy="579120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How can we improve local sensitivity of a family of functions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ℱ</m:t>
                    </m:r>
                  </m:oMath>
                </a14:m>
                <a:r>
                  <a:rPr lang="en-US" dirty="0">
                    <a:latin typeface="+mn-lt"/>
                  </a:rPr>
                  <a:t>?</a:t>
                </a:r>
              </a:p>
              <a:p>
                <a:r>
                  <a:rPr lang="en-US" dirty="0">
                    <a:latin typeface="+mn-lt"/>
                  </a:rPr>
                  <a:t>Example: AND-OR construction of LSH decision function</a:t>
                </a:r>
              </a:p>
              <a:p>
                <a:endParaRPr lang="en-US" dirty="0">
                  <a:latin typeface="+mn-lt"/>
                </a:endParaRPr>
              </a:p>
              <a:p>
                <a:endParaRPr lang="en-US" dirty="0">
                  <a:latin typeface="+mn-lt"/>
                </a:endParaRPr>
              </a:p>
              <a:p>
                <a:endParaRPr lang="en-US" dirty="0">
                  <a:latin typeface="+mn-lt"/>
                </a:endParaRPr>
              </a:p>
              <a:p>
                <a:endParaRPr lang="en-US" dirty="0">
                  <a:latin typeface="+mn-lt"/>
                </a:endParaRPr>
              </a:p>
              <a:p>
                <a:endParaRPr lang="en-US" dirty="0">
                  <a:latin typeface="+mn-lt"/>
                </a:endParaRPr>
              </a:p>
              <a:p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Optimal choice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dirty="0">
                    <a:latin typeface="+mn-lt"/>
                  </a:rPr>
                  <a:t> given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Notice, slope of decision function increases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939801"/>
                <a:ext cx="11525250" cy="5791200"/>
              </a:xfrm>
              <a:blipFill>
                <a:blip r:embed="rId3"/>
                <a:stretch>
                  <a:fillRect l="-1111" t="-16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734DE209-6B3F-2C8B-F81E-6731A59B3E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0334" y="2054053"/>
            <a:ext cx="4998257" cy="3375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704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Efficient LSH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1270000"/>
                <a:ext cx="11010128" cy="548640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What is an efficient algorithm for LSH? </a:t>
                </a:r>
              </a:p>
              <a:p>
                <a:r>
                  <a:rPr lang="en-US" dirty="0">
                    <a:latin typeface="+mn-lt"/>
                  </a:rPr>
                  <a:t>Pairwise comparison is inefficient      </a:t>
                </a: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−1)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>
                    <a:latin typeface="+mn-lt"/>
                  </a:rPr>
                  <a:t> pairs   </a:t>
                </a:r>
              </a:p>
              <a:p>
                <a:pPr lvl="1"/>
                <a:r>
                  <a:rPr lang="en-US" dirty="0">
                    <a:latin typeface="+mn-lt"/>
                  </a:rPr>
                  <a:t>Computational complexity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US" dirty="0">
                  <a:latin typeface="+mn-lt"/>
                </a:endParaRPr>
              </a:p>
              <a:p>
                <a:pPr lvl="1"/>
                <a:r>
                  <a:rPr lang="en-US" dirty="0">
                    <a:latin typeface="+mn-lt"/>
                  </a:rPr>
                  <a:t>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r>
                  <a:rPr lang="en-US" dirty="0">
                    <a:latin typeface="+mn-lt"/>
                  </a:rPr>
                  <a:t> for KD-tree</a:t>
                </a:r>
              </a:p>
              <a:p>
                <a:r>
                  <a:rPr lang="en-US" dirty="0">
                    <a:latin typeface="+mn-lt"/>
                  </a:rPr>
                  <a:t>Use hash buckets to find candidate pairs      </a:t>
                </a:r>
              </a:p>
              <a:p>
                <a:pPr lvl="1"/>
                <a:r>
                  <a:rPr lang="en-US" dirty="0">
                    <a:latin typeface="+mn-lt"/>
                  </a:rPr>
                  <a:t>Band of signature matrix hash to bucket   </a:t>
                </a:r>
              </a:p>
              <a:p>
                <a:pPr lvl="1"/>
                <a:r>
                  <a:rPr lang="en-US" b="1" dirty="0">
                    <a:latin typeface="+mn-lt"/>
                  </a:rPr>
                  <a:t>More than one hash in bucket is candidate pair  </a:t>
                </a:r>
              </a:p>
              <a:p>
                <a:pPr lvl="1"/>
                <a:r>
                  <a:rPr lang="en-US" dirty="0">
                    <a:latin typeface="+mn-lt"/>
                  </a:rPr>
                  <a:t>Hashing algorithm with </a:t>
                </a:r>
                <a:r>
                  <a:rPr lang="en-US" b="1" dirty="0">
                    <a:latin typeface="+mn-lt"/>
                  </a:rPr>
                  <a:t>computational complexity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𝑶</m:t>
                    </m:r>
                    <m:d>
                      <m:d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𝒏</m:t>
                            </m:r>
                          </m:e>
                          <m:sup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b="1" dirty="0">
                    <a:latin typeface="+mn-lt"/>
                  </a:rPr>
                  <a:t>! </a:t>
                </a:r>
              </a:p>
              <a:p>
                <a:pPr marL="0" indent="0">
                  <a:buNone/>
                </a:pPr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1270000"/>
                <a:ext cx="11010128" cy="5486400"/>
              </a:xfrm>
              <a:blipFill>
                <a:blip r:embed="rId3"/>
                <a:stretch>
                  <a:fillRect l="-1163" t="-1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69716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3648435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Efficient LSH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33376" y="1201918"/>
            <a:ext cx="3800278" cy="555448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Efficient algorithm for LSH uses hash table </a:t>
            </a:r>
          </a:p>
          <a:p>
            <a:r>
              <a:rPr lang="en-US" dirty="0">
                <a:latin typeface="+mn-lt"/>
              </a:rPr>
              <a:t>Start with hash table</a:t>
            </a:r>
          </a:p>
          <a:p>
            <a:r>
              <a:rPr lang="en-US" dirty="0">
                <a:latin typeface="+mn-lt"/>
              </a:rPr>
              <a:t>Signatures arranged in bands</a:t>
            </a:r>
          </a:p>
          <a:p>
            <a:r>
              <a:rPr lang="en-US" dirty="0">
                <a:latin typeface="+mn-lt"/>
              </a:rPr>
              <a:t>Hash signatures in bands to hash buckets   </a:t>
            </a:r>
          </a:p>
          <a:p>
            <a:r>
              <a:rPr lang="en-US" dirty="0">
                <a:latin typeface="+mn-lt"/>
              </a:rPr>
              <a:t>Match hash to same bucket indicates high similarity  </a:t>
            </a:r>
            <a:endParaRPr lang="en-US" b="1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4F473CA-D09B-4BDA-97FE-949D0E7E67F5}"/>
              </a:ext>
            </a:extLst>
          </p:cNvPr>
          <p:cNvSpPr/>
          <p:nvPr/>
        </p:nvSpPr>
        <p:spPr>
          <a:xfrm>
            <a:off x="5341608" y="1050531"/>
            <a:ext cx="1598809" cy="1230809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F421A98-1BAA-4ECE-BDA1-5E38BA12BFDD}"/>
              </a:ext>
            </a:extLst>
          </p:cNvPr>
          <p:cNvSpPr/>
          <p:nvPr/>
        </p:nvSpPr>
        <p:spPr>
          <a:xfrm>
            <a:off x="5341608" y="1050539"/>
            <a:ext cx="1598809" cy="3027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Signature 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0E470E0-3C32-4879-A663-5CACF1F6B52B}"/>
              </a:ext>
            </a:extLst>
          </p:cNvPr>
          <p:cNvSpPr/>
          <p:nvPr/>
        </p:nvSpPr>
        <p:spPr>
          <a:xfrm>
            <a:off x="5341608" y="1363185"/>
            <a:ext cx="1598809" cy="3027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Signature 2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B8AFD31-D172-419D-AFA0-BFAD413C28B7}"/>
              </a:ext>
            </a:extLst>
          </p:cNvPr>
          <p:cNvSpPr/>
          <p:nvPr/>
        </p:nvSpPr>
        <p:spPr>
          <a:xfrm>
            <a:off x="5341608" y="1978586"/>
            <a:ext cx="1598809" cy="3027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Signature 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A84D261-FA4B-4DC9-B14C-2D23523BC7E7}"/>
              </a:ext>
            </a:extLst>
          </p:cNvPr>
          <p:cNvSpPr/>
          <p:nvPr/>
        </p:nvSpPr>
        <p:spPr>
          <a:xfrm>
            <a:off x="5341608" y="1675833"/>
            <a:ext cx="1598809" cy="3027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A7DAD05-DAF6-4261-A7CB-BD57638829DF}"/>
              </a:ext>
            </a:extLst>
          </p:cNvPr>
          <p:cNvSpPr/>
          <p:nvPr/>
        </p:nvSpPr>
        <p:spPr>
          <a:xfrm>
            <a:off x="5341608" y="3512133"/>
            <a:ext cx="1598809" cy="1230809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8A14463-A07F-42A1-A51B-ADF868166DF1}"/>
              </a:ext>
            </a:extLst>
          </p:cNvPr>
          <p:cNvSpPr txBox="1"/>
          <p:nvPr/>
        </p:nvSpPr>
        <p:spPr>
          <a:xfrm>
            <a:off x="4232635" y="1459403"/>
            <a:ext cx="12078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Band 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53C4FAA-F577-4D27-A1E4-4DABB5B2CEF1}"/>
              </a:ext>
            </a:extLst>
          </p:cNvPr>
          <p:cNvSpPr txBox="1"/>
          <p:nvPr/>
        </p:nvSpPr>
        <p:spPr>
          <a:xfrm>
            <a:off x="4232635" y="2573632"/>
            <a:ext cx="12078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Band 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B3C727D-D847-4660-8DAB-7FDC7AE443D4}"/>
              </a:ext>
            </a:extLst>
          </p:cNvPr>
          <p:cNvSpPr txBox="1"/>
          <p:nvPr/>
        </p:nvSpPr>
        <p:spPr>
          <a:xfrm>
            <a:off x="4307698" y="5146101"/>
            <a:ext cx="12078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Band b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299ED6E-37A5-451E-B67B-6FFDDD4A0935}"/>
              </a:ext>
            </a:extLst>
          </p:cNvPr>
          <p:cNvSpPr/>
          <p:nvPr/>
        </p:nvSpPr>
        <p:spPr>
          <a:xfrm>
            <a:off x="5341608" y="2291225"/>
            <a:ext cx="1598809" cy="1230809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5A74B55-C89F-4060-A95F-FD34C1BF7F93}"/>
              </a:ext>
            </a:extLst>
          </p:cNvPr>
          <p:cNvSpPr/>
          <p:nvPr/>
        </p:nvSpPr>
        <p:spPr>
          <a:xfrm>
            <a:off x="5341608" y="2291233"/>
            <a:ext cx="1598809" cy="30275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Signature 1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7AD5DE2-C40D-4351-A6C2-7C3B66705A64}"/>
              </a:ext>
            </a:extLst>
          </p:cNvPr>
          <p:cNvSpPr/>
          <p:nvPr/>
        </p:nvSpPr>
        <p:spPr>
          <a:xfrm>
            <a:off x="5341608" y="2603879"/>
            <a:ext cx="1598809" cy="30275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Signature 2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17FE512-038E-4233-8509-DF4DA2667A6A}"/>
              </a:ext>
            </a:extLst>
          </p:cNvPr>
          <p:cNvSpPr/>
          <p:nvPr/>
        </p:nvSpPr>
        <p:spPr>
          <a:xfrm>
            <a:off x="5341608" y="3219280"/>
            <a:ext cx="1598809" cy="30275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Signature r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298035A-4F1D-4D13-BA0C-065ADAE13C0F}"/>
              </a:ext>
            </a:extLst>
          </p:cNvPr>
          <p:cNvSpPr/>
          <p:nvPr/>
        </p:nvSpPr>
        <p:spPr>
          <a:xfrm>
            <a:off x="5341608" y="2916527"/>
            <a:ext cx="1598809" cy="30275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867C58B-1764-4809-8951-8040ACBE5597}"/>
              </a:ext>
            </a:extLst>
          </p:cNvPr>
          <p:cNvSpPr/>
          <p:nvPr/>
        </p:nvSpPr>
        <p:spPr>
          <a:xfrm>
            <a:off x="5341608" y="4792226"/>
            <a:ext cx="1598809" cy="1230809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557542E-402E-4F02-A93E-2C228BA76619}"/>
              </a:ext>
            </a:extLst>
          </p:cNvPr>
          <p:cNvSpPr/>
          <p:nvPr/>
        </p:nvSpPr>
        <p:spPr>
          <a:xfrm>
            <a:off x="5341608" y="4792234"/>
            <a:ext cx="1598809" cy="3027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Signature 1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EDAE0EB-7E2A-4E90-84C1-DEA478FC12D1}"/>
              </a:ext>
            </a:extLst>
          </p:cNvPr>
          <p:cNvSpPr/>
          <p:nvPr/>
        </p:nvSpPr>
        <p:spPr>
          <a:xfrm>
            <a:off x="5341608" y="5104880"/>
            <a:ext cx="1598809" cy="3027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Signature 2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FE16C37-4E54-43A0-A897-0BF29F425253}"/>
              </a:ext>
            </a:extLst>
          </p:cNvPr>
          <p:cNvSpPr/>
          <p:nvPr/>
        </p:nvSpPr>
        <p:spPr>
          <a:xfrm>
            <a:off x="5341608" y="5720281"/>
            <a:ext cx="1598809" cy="3027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Signature r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2643539-9CF6-4E9D-A50E-F7DF7F792F43}"/>
              </a:ext>
            </a:extLst>
          </p:cNvPr>
          <p:cNvSpPr/>
          <p:nvPr/>
        </p:nvSpPr>
        <p:spPr>
          <a:xfrm>
            <a:off x="5341608" y="5417528"/>
            <a:ext cx="1598809" cy="3027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FA3BFEC-B0B0-8D88-D86B-118F7B27561C}"/>
              </a:ext>
            </a:extLst>
          </p:cNvPr>
          <p:cNvSpPr/>
          <p:nvPr/>
        </p:nvSpPr>
        <p:spPr>
          <a:xfrm>
            <a:off x="7492490" y="1050523"/>
            <a:ext cx="1598809" cy="1230809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11D2CF4-C34A-567D-429B-C19106C59626}"/>
              </a:ext>
            </a:extLst>
          </p:cNvPr>
          <p:cNvSpPr/>
          <p:nvPr/>
        </p:nvSpPr>
        <p:spPr>
          <a:xfrm>
            <a:off x="7492490" y="1050531"/>
            <a:ext cx="1598809" cy="3027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Signature 1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2A86E49-220F-BC93-132F-710957492C1D}"/>
              </a:ext>
            </a:extLst>
          </p:cNvPr>
          <p:cNvSpPr/>
          <p:nvPr/>
        </p:nvSpPr>
        <p:spPr>
          <a:xfrm>
            <a:off x="7492490" y="1363177"/>
            <a:ext cx="1598809" cy="3027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Signature 2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D96FB1B-C024-7392-D628-23DC237AF3A0}"/>
              </a:ext>
            </a:extLst>
          </p:cNvPr>
          <p:cNvSpPr/>
          <p:nvPr/>
        </p:nvSpPr>
        <p:spPr>
          <a:xfrm>
            <a:off x="7492490" y="1978578"/>
            <a:ext cx="1598809" cy="3027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Signature r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98544A0-839D-4B85-7970-A09B24F3747D}"/>
              </a:ext>
            </a:extLst>
          </p:cNvPr>
          <p:cNvSpPr/>
          <p:nvPr/>
        </p:nvSpPr>
        <p:spPr>
          <a:xfrm>
            <a:off x="7492490" y="1675825"/>
            <a:ext cx="1598809" cy="3027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AF5575F-53D5-B21B-0E6A-D923B15812BC}"/>
              </a:ext>
            </a:extLst>
          </p:cNvPr>
          <p:cNvSpPr/>
          <p:nvPr/>
        </p:nvSpPr>
        <p:spPr>
          <a:xfrm>
            <a:off x="7492490" y="3512125"/>
            <a:ext cx="1598809" cy="1230809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1DCEF96-C558-89E9-E7AE-BFD9ADCDF185}"/>
              </a:ext>
            </a:extLst>
          </p:cNvPr>
          <p:cNvSpPr/>
          <p:nvPr/>
        </p:nvSpPr>
        <p:spPr>
          <a:xfrm>
            <a:off x="7492490" y="2291217"/>
            <a:ext cx="1598809" cy="1230809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7406779-AF2C-7238-14E5-3736CCEC906D}"/>
              </a:ext>
            </a:extLst>
          </p:cNvPr>
          <p:cNvSpPr/>
          <p:nvPr/>
        </p:nvSpPr>
        <p:spPr>
          <a:xfrm>
            <a:off x="7492490" y="2291225"/>
            <a:ext cx="1598809" cy="30275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Signature 1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413EEC0-5304-754C-1721-FC7882632151}"/>
              </a:ext>
            </a:extLst>
          </p:cNvPr>
          <p:cNvSpPr/>
          <p:nvPr/>
        </p:nvSpPr>
        <p:spPr>
          <a:xfrm>
            <a:off x="7492490" y="2603871"/>
            <a:ext cx="1598809" cy="30275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Signature 2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2127302-7B5C-46B9-6110-C47174F93164}"/>
              </a:ext>
            </a:extLst>
          </p:cNvPr>
          <p:cNvSpPr/>
          <p:nvPr/>
        </p:nvSpPr>
        <p:spPr>
          <a:xfrm>
            <a:off x="7492490" y="3219272"/>
            <a:ext cx="1598809" cy="30275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Signature r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951BFE77-B80F-A3ED-1E0C-418D55CD6920}"/>
              </a:ext>
            </a:extLst>
          </p:cNvPr>
          <p:cNvSpPr/>
          <p:nvPr/>
        </p:nvSpPr>
        <p:spPr>
          <a:xfrm>
            <a:off x="7492490" y="2916519"/>
            <a:ext cx="1598809" cy="30275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D52F76B9-DE1A-1907-A6F8-12566A91BF53}"/>
              </a:ext>
            </a:extLst>
          </p:cNvPr>
          <p:cNvSpPr/>
          <p:nvPr/>
        </p:nvSpPr>
        <p:spPr>
          <a:xfrm>
            <a:off x="7492490" y="4792218"/>
            <a:ext cx="1598809" cy="1230809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EC334C5-220D-1C71-CD2A-0E2C2C1E4C24}"/>
              </a:ext>
            </a:extLst>
          </p:cNvPr>
          <p:cNvSpPr/>
          <p:nvPr/>
        </p:nvSpPr>
        <p:spPr>
          <a:xfrm>
            <a:off x="7492490" y="4792226"/>
            <a:ext cx="1598809" cy="3027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Signature 1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179CB35-E639-752D-FFEF-4FB6C498B5F5}"/>
              </a:ext>
            </a:extLst>
          </p:cNvPr>
          <p:cNvSpPr/>
          <p:nvPr/>
        </p:nvSpPr>
        <p:spPr>
          <a:xfrm>
            <a:off x="7492490" y="5104872"/>
            <a:ext cx="1598809" cy="3027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Signature 2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7DF718EE-9D20-3ABE-0A87-0FEC8F6E31C7}"/>
              </a:ext>
            </a:extLst>
          </p:cNvPr>
          <p:cNvSpPr/>
          <p:nvPr/>
        </p:nvSpPr>
        <p:spPr>
          <a:xfrm>
            <a:off x="7492490" y="5720273"/>
            <a:ext cx="1598809" cy="3027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Signature r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9166B62-CF11-E096-5375-F3E57E9785AB}"/>
              </a:ext>
            </a:extLst>
          </p:cNvPr>
          <p:cNvSpPr/>
          <p:nvPr/>
        </p:nvSpPr>
        <p:spPr>
          <a:xfrm>
            <a:off x="7492490" y="5417520"/>
            <a:ext cx="1598809" cy="3027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95C169E-1F6F-034C-BA93-BDDEC716A2DB}"/>
              </a:ext>
            </a:extLst>
          </p:cNvPr>
          <p:cNvSpPr txBox="1"/>
          <p:nvPr/>
        </p:nvSpPr>
        <p:spPr>
          <a:xfrm>
            <a:off x="5186680" y="581144"/>
            <a:ext cx="187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Candidate 1 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3DB6D78-BDFC-EB2D-5E57-36ECB97BF9DB}"/>
              </a:ext>
            </a:extLst>
          </p:cNvPr>
          <p:cNvSpPr txBox="1"/>
          <p:nvPr/>
        </p:nvSpPr>
        <p:spPr>
          <a:xfrm>
            <a:off x="7340600" y="546755"/>
            <a:ext cx="1879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Candidate 2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FF04DF74-5597-4709-13F8-BB4004AF7179}"/>
              </a:ext>
            </a:extLst>
          </p:cNvPr>
          <p:cNvSpPr/>
          <p:nvPr/>
        </p:nvSpPr>
        <p:spPr>
          <a:xfrm>
            <a:off x="10581588" y="1050523"/>
            <a:ext cx="1410932" cy="1230809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FB75AD25-829B-FAEB-85D7-DF7676719B0F}"/>
              </a:ext>
            </a:extLst>
          </p:cNvPr>
          <p:cNvSpPr/>
          <p:nvPr/>
        </p:nvSpPr>
        <p:spPr>
          <a:xfrm>
            <a:off x="10581588" y="1050531"/>
            <a:ext cx="1410932" cy="3027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Hash 1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38C6272E-6B75-357B-B79D-58BE6B6B7B54}"/>
              </a:ext>
            </a:extLst>
          </p:cNvPr>
          <p:cNvSpPr/>
          <p:nvPr/>
        </p:nvSpPr>
        <p:spPr>
          <a:xfrm>
            <a:off x="10581588" y="1363177"/>
            <a:ext cx="1410932" cy="3027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Hash 2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CB5B1C40-60FA-7549-3216-3802B6E8A1E4}"/>
              </a:ext>
            </a:extLst>
          </p:cNvPr>
          <p:cNvSpPr/>
          <p:nvPr/>
        </p:nvSpPr>
        <p:spPr>
          <a:xfrm>
            <a:off x="10581588" y="1978578"/>
            <a:ext cx="1410932" cy="3027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Hash 4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26B09281-4119-6423-5AD7-CD009B7805D9}"/>
              </a:ext>
            </a:extLst>
          </p:cNvPr>
          <p:cNvSpPr/>
          <p:nvPr/>
        </p:nvSpPr>
        <p:spPr>
          <a:xfrm>
            <a:off x="10581588" y="1675825"/>
            <a:ext cx="1410932" cy="3027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Hash 3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076BBFF4-6AA5-5FF4-CA73-90F446A02266}"/>
              </a:ext>
            </a:extLst>
          </p:cNvPr>
          <p:cNvSpPr/>
          <p:nvPr/>
        </p:nvSpPr>
        <p:spPr>
          <a:xfrm>
            <a:off x="10581588" y="3512125"/>
            <a:ext cx="1410932" cy="1230809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4B8224A4-0040-6B89-CC40-5C487AB2AAAE}"/>
              </a:ext>
            </a:extLst>
          </p:cNvPr>
          <p:cNvSpPr/>
          <p:nvPr/>
        </p:nvSpPr>
        <p:spPr>
          <a:xfrm>
            <a:off x="10581588" y="2291217"/>
            <a:ext cx="1410932" cy="1230809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D58BABB8-8542-7F6C-8DB8-8F1E4852D4ED}"/>
              </a:ext>
            </a:extLst>
          </p:cNvPr>
          <p:cNvSpPr/>
          <p:nvPr/>
        </p:nvSpPr>
        <p:spPr>
          <a:xfrm>
            <a:off x="10581588" y="2291225"/>
            <a:ext cx="1410932" cy="3027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Hash 5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761C3CAB-C727-88DD-00D3-9399BDC84CCB}"/>
              </a:ext>
            </a:extLst>
          </p:cNvPr>
          <p:cNvSpPr/>
          <p:nvPr/>
        </p:nvSpPr>
        <p:spPr>
          <a:xfrm>
            <a:off x="10581588" y="2603871"/>
            <a:ext cx="1410932" cy="3027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Hash 6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B136A7B6-866F-F898-D626-4686BCF10F2F}"/>
              </a:ext>
            </a:extLst>
          </p:cNvPr>
          <p:cNvSpPr/>
          <p:nvPr/>
        </p:nvSpPr>
        <p:spPr>
          <a:xfrm>
            <a:off x="10581588" y="3219272"/>
            <a:ext cx="1410932" cy="3027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Hash 8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6590397B-B6ED-DFBA-7DA7-A46EEEA57898}"/>
              </a:ext>
            </a:extLst>
          </p:cNvPr>
          <p:cNvSpPr/>
          <p:nvPr/>
        </p:nvSpPr>
        <p:spPr>
          <a:xfrm>
            <a:off x="10581588" y="2916519"/>
            <a:ext cx="1410932" cy="3027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Hash 7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35F19986-E1E9-C2EB-D8D9-47F88CFFDB40}"/>
              </a:ext>
            </a:extLst>
          </p:cNvPr>
          <p:cNvSpPr/>
          <p:nvPr/>
        </p:nvSpPr>
        <p:spPr>
          <a:xfrm>
            <a:off x="10581588" y="4792218"/>
            <a:ext cx="1410932" cy="92805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A27F2AC5-C171-8A7F-3A77-607274ACEDB9}"/>
              </a:ext>
            </a:extLst>
          </p:cNvPr>
          <p:cNvSpPr/>
          <p:nvPr/>
        </p:nvSpPr>
        <p:spPr>
          <a:xfrm>
            <a:off x="10581588" y="4792226"/>
            <a:ext cx="1410932" cy="3027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Hash n-2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1FD21400-69A4-B5AF-E4BF-779566F21B42}"/>
              </a:ext>
            </a:extLst>
          </p:cNvPr>
          <p:cNvSpPr/>
          <p:nvPr/>
        </p:nvSpPr>
        <p:spPr>
          <a:xfrm>
            <a:off x="10581588" y="5104872"/>
            <a:ext cx="1410932" cy="30275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Hash 2 n-1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64AFDE12-04E9-7D98-761F-4C2F5ABF015A}"/>
              </a:ext>
            </a:extLst>
          </p:cNvPr>
          <p:cNvSpPr/>
          <p:nvPr/>
        </p:nvSpPr>
        <p:spPr>
          <a:xfrm>
            <a:off x="10581588" y="5417520"/>
            <a:ext cx="1410932" cy="3027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Hash n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B8B2178-88B9-A2FA-2DD4-A1C9D450A8D8}"/>
              </a:ext>
            </a:extLst>
          </p:cNvPr>
          <p:cNvSpPr txBox="1"/>
          <p:nvPr/>
        </p:nvSpPr>
        <p:spPr>
          <a:xfrm>
            <a:off x="10393710" y="546755"/>
            <a:ext cx="15988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Hash Table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161F262-CB81-6079-D692-BBFD768C8F93}"/>
              </a:ext>
            </a:extLst>
          </p:cNvPr>
          <p:cNvCxnSpPr>
            <a:endCxn id="67" idx="1"/>
          </p:cNvCxnSpPr>
          <p:nvPr/>
        </p:nvCxnSpPr>
        <p:spPr>
          <a:xfrm flipV="1">
            <a:off x="6940417" y="1514555"/>
            <a:ext cx="3641171" cy="304818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4912841D-3F1E-6959-16B8-23B8AD4D971A}"/>
              </a:ext>
            </a:extLst>
          </p:cNvPr>
          <p:cNvCxnSpPr>
            <a:cxnSpLocks/>
            <a:stCxn id="34" idx="3"/>
          </p:cNvCxnSpPr>
          <p:nvPr/>
        </p:nvCxnSpPr>
        <p:spPr>
          <a:xfrm>
            <a:off x="9091299" y="1827203"/>
            <a:ext cx="1490289" cy="238571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6CAB399A-1967-996C-4FA6-C188ED96A861}"/>
              </a:ext>
            </a:extLst>
          </p:cNvPr>
          <p:cNvCxnSpPr>
            <a:cxnSpLocks/>
            <a:stCxn id="23" idx="3"/>
            <a:endCxn id="78" idx="1"/>
          </p:cNvCxnSpPr>
          <p:nvPr/>
        </p:nvCxnSpPr>
        <p:spPr>
          <a:xfrm>
            <a:off x="6940417" y="3370658"/>
            <a:ext cx="3641171" cy="1885592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C5525133-E5CD-36C8-313A-42EA8D53A463}"/>
              </a:ext>
            </a:extLst>
          </p:cNvPr>
          <p:cNvCxnSpPr>
            <a:cxnSpLocks/>
            <a:stCxn id="38" idx="3"/>
            <a:endCxn id="78" idx="1"/>
          </p:cNvCxnSpPr>
          <p:nvPr/>
        </p:nvCxnSpPr>
        <p:spPr>
          <a:xfrm>
            <a:off x="9091299" y="2755249"/>
            <a:ext cx="1490289" cy="2501001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6199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 animBg="1"/>
      <p:bldP spid="11" grpId="0" animBg="1"/>
      <p:bldP spid="12" grpId="0" animBg="1"/>
      <p:bldP spid="13" grpId="0" animBg="1"/>
      <p:bldP spid="15" grpId="0"/>
      <p:bldP spid="17" grpId="0"/>
      <p:bldP spid="18" grpId="0"/>
      <p:bldP spid="19" grpId="0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/>
      <p:bldP spid="47" grpId="0"/>
      <p:bldP spid="65" grpId="0" animBg="1"/>
      <p:bldP spid="66" grpId="0" animBg="1"/>
      <p:bldP spid="67" grpId="0" animBg="1"/>
      <p:bldP spid="68" grpId="0" animBg="1"/>
      <p:bldP spid="69" grpId="0" animBg="1"/>
      <p:bldP spid="70" grpId="0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80" grpId="0" animBg="1"/>
      <p:bldP spid="81" grpId="0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B34FEE-F730-20D7-BB7C-47B6DCCF39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E85589-00E9-A33E-686B-906EA3FAA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104337"/>
          </a:xfrm>
        </p:spPr>
        <p:txBody>
          <a:bodyPr/>
          <a:lstStyle/>
          <a:p>
            <a:pPr algn="ctr"/>
            <a:r>
              <a:rPr lang="en-US" b="1" dirty="0"/>
              <a:t>LSH With Other Similarity Metrics</a:t>
            </a:r>
          </a:p>
        </p:txBody>
      </p:sp>
    </p:spTree>
    <p:extLst>
      <p:ext uri="{BB962C8B-B14F-4D97-AF65-F5344CB8AC3E}">
        <p14:creationId xmlns:p14="http://schemas.microsoft.com/office/powerpoint/2010/main" val="183763097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LSH with Hamming Distance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1270000"/>
                <a:ext cx="11010128" cy="548640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Can create a locally sensitive hash family from Hamming distance </a:t>
                </a:r>
              </a:p>
              <a:p>
                <a:r>
                  <a:rPr lang="en-US" dirty="0">
                    <a:latin typeface="+mn-lt"/>
                  </a:rPr>
                  <a:t>Hamming distance,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dirty="0">
                    <a:latin typeface="+mn-lt"/>
                  </a:rPr>
                  <a:t>, is number of symbol differences between two strings </a:t>
                </a:r>
              </a:p>
              <a:p>
                <a:r>
                  <a:rPr lang="en-US" dirty="0">
                    <a:latin typeface="+mn-lt"/>
                  </a:rPr>
                  <a:t>For strings of length </a:t>
                </a:r>
                <a:r>
                  <a:rPr lang="en-US" i="1" dirty="0">
                    <a:latin typeface="+mn-lt"/>
                  </a:rPr>
                  <a:t>l</a:t>
                </a:r>
                <a:r>
                  <a:rPr lang="en-US" dirty="0">
                    <a:latin typeface="+mn-lt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dirty="0">
                    <a:latin typeface="+mn-lt"/>
                  </a:rPr>
                  <a:t> </a:t>
                </a:r>
                <a:r>
                  <a:rPr lang="en-US" i="1" dirty="0" err="1">
                    <a:latin typeface="+mn-lt"/>
                  </a:rPr>
                  <a:t>iff</a:t>
                </a:r>
                <a:r>
                  <a:rPr lang="en-US" dirty="0">
                    <a:latin typeface="+mn-lt"/>
                  </a:rPr>
                  <a:t> vectors x and y agree in </a:t>
                </a:r>
                <a:r>
                  <a:rPr lang="en-US" i="1" dirty="0" err="1">
                    <a:latin typeface="+mn-lt"/>
                  </a:rPr>
                  <a:t>ith</a:t>
                </a:r>
                <a:r>
                  <a:rPr lang="en-US" dirty="0">
                    <a:latin typeface="+mn-lt"/>
                  </a:rPr>
                  <a:t> position with probability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US" dirty="0">
                    <a:latin typeface="+mn-lt"/>
                  </a:rPr>
                  <a:t>   </a:t>
                </a:r>
              </a:p>
              <a:p>
                <a:r>
                  <a:rPr lang="en-US" dirty="0">
                    <a:latin typeface="+mn-lt"/>
                  </a:rPr>
                  <a:t>For the hash family,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ℱ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>
                    <a:latin typeface="+mn-lt"/>
                  </a:rPr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𝑠𝑒𝑛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,1−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For string length l limited to l hashes</a:t>
                </a:r>
              </a:p>
              <a:p>
                <a:pPr lvl="1"/>
                <a:r>
                  <a:rPr lang="en-US" dirty="0">
                    <a:latin typeface="+mn-lt"/>
                  </a:rPr>
                  <a:t>Limits steepness of the decision function </a:t>
                </a:r>
              </a:p>
              <a:p>
                <a:endParaRPr lang="en-US" dirty="0">
                  <a:latin typeface="+mn-lt"/>
                </a:endParaRPr>
              </a:p>
              <a:p>
                <a:endParaRPr lang="en-US" dirty="0">
                  <a:latin typeface="+mn-lt"/>
                </a:endParaRPr>
              </a:p>
              <a:p>
                <a:pPr marL="0" indent="0">
                  <a:buNone/>
                </a:pPr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1270000"/>
                <a:ext cx="11010128" cy="5486400"/>
              </a:xfrm>
              <a:blipFill>
                <a:blip r:embed="rId3"/>
                <a:stretch>
                  <a:fillRect l="-1163" t="-1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20927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LSH for Numeric Variables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33375" y="1270000"/>
            <a:ext cx="11010128" cy="5486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How can LSH be applied to numeric variables? </a:t>
            </a:r>
          </a:p>
          <a:p>
            <a:r>
              <a:rPr lang="en-US" dirty="0">
                <a:latin typeface="+mn-lt"/>
              </a:rPr>
              <a:t>Can create hashes to </a:t>
            </a:r>
            <a:r>
              <a:rPr lang="en-US" b="1" dirty="0">
                <a:latin typeface="+mn-lt"/>
              </a:rPr>
              <a:t>estimate cosine distance </a:t>
            </a:r>
          </a:p>
          <a:p>
            <a:r>
              <a:rPr lang="en-US" dirty="0">
                <a:latin typeface="+mn-lt"/>
              </a:rPr>
              <a:t>Cosine distances computed with </a:t>
            </a:r>
            <a:r>
              <a:rPr lang="en-US" b="1" dirty="0">
                <a:latin typeface="+mn-lt"/>
              </a:rPr>
              <a:t>numeric (real) variables     </a:t>
            </a:r>
          </a:p>
          <a:p>
            <a:r>
              <a:rPr lang="en-US" dirty="0">
                <a:latin typeface="+mn-lt"/>
              </a:rPr>
              <a:t>Uses computationally efficient dot products as hashes  </a:t>
            </a:r>
          </a:p>
          <a:p>
            <a:r>
              <a:rPr lang="en-US" dirty="0">
                <a:latin typeface="+mn-lt"/>
              </a:rPr>
              <a:t>Apply LSH to find cosine distance estimates     </a:t>
            </a:r>
          </a:p>
          <a:p>
            <a:endParaRPr lang="en-US" dirty="0">
              <a:latin typeface="+mn-lt"/>
            </a:endParaRPr>
          </a:p>
          <a:p>
            <a:endParaRPr lang="en-US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70694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23067</TotalTime>
  <Words>6737</Words>
  <Application>Microsoft Office PowerPoint</Application>
  <PresentationFormat>Widescreen</PresentationFormat>
  <Paragraphs>1516</Paragraphs>
  <Slides>105</Slides>
  <Notes>92</Notes>
  <HiddenSlides>1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105</vt:i4>
      </vt:variant>
    </vt:vector>
  </HeadingPairs>
  <TitlesOfParts>
    <vt:vector size="114" baseType="lpstr">
      <vt:lpstr>__gtPlanar_9a6492</vt:lpstr>
      <vt:lpstr>Arial</vt:lpstr>
      <vt:lpstr>Calibri</vt:lpstr>
      <vt:lpstr>Calibri Light</vt:lpstr>
      <vt:lpstr>Cambria Math</vt:lpstr>
      <vt:lpstr>Segoe UI</vt:lpstr>
      <vt:lpstr>Segoe UI Light</vt:lpstr>
      <vt:lpstr>Symbol</vt:lpstr>
      <vt:lpstr>Office Theme</vt:lpstr>
      <vt:lpstr>CSCI E-96 Data Mining, Discovery and Exploration Efficient Similarity Search</vt:lpstr>
      <vt:lpstr>Similarity Search at Scale</vt:lpstr>
      <vt:lpstr>Similarity Search at Scale</vt:lpstr>
      <vt:lpstr>Similarity Search at Scale</vt:lpstr>
      <vt:lpstr>Similarity Search at Scale</vt:lpstr>
      <vt:lpstr>Similarity Search at Scale</vt:lpstr>
      <vt:lpstr>Similarity Search at Scale</vt:lpstr>
      <vt:lpstr>Flat Similarity Search</vt:lpstr>
      <vt:lpstr>Flat similarity search finds exact solution </vt:lpstr>
      <vt:lpstr>Flat similarity search finds exact solution </vt:lpstr>
      <vt:lpstr>Flat similarity search finds exact solution </vt:lpstr>
      <vt:lpstr>Evaluation of ANNS</vt:lpstr>
      <vt:lpstr>Evaluation of ANNS</vt:lpstr>
      <vt:lpstr>Evaluation of ANNS</vt:lpstr>
      <vt:lpstr>Evaluation of ANNS</vt:lpstr>
      <vt:lpstr>Evaluation of ANNS</vt:lpstr>
      <vt:lpstr>Inverted File Systems</vt:lpstr>
      <vt:lpstr>Inverted file systems enable look-up by value</vt:lpstr>
      <vt:lpstr>Inverted file systems enable look-up by value</vt:lpstr>
      <vt:lpstr>Coarse Quantization</vt:lpstr>
      <vt:lpstr>Coarse coding divides the search region</vt:lpstr>
      <vt:lpstr>Coarse quantizaton divides the search region</vt:lpstr>
      <vt:lpstr>Coarse quantization divides the search region</vt:lpstr>
      <vt:lpstr>Coarse quantization divides the search region</vt:lpstr>
      <vt:lpstr>Coarse quantization divides the search region</vt:lpstr>
      <vt:lpstr>Coarse quantization divides the search region</vt:lpstr>
      <vt:lpstr>Coarse quantization divides the search region</vt:lpstr>
      <vt:lpstr>Coarse quantization divides the search region</vt:lpstr>
      <vt:lpstr>Improving Basic Quantization </vt:lpstr>
      <vt:lpstr>Improvements Basic Product Quantization </vt:lpstr>
      <vt:lpstr>Product Quantization</vt:lpstr>
      <vt:lpstr>Product Quantization </vt:lpstr>
      <vt:lpstr>Product Quantization </vt:lpstr>
      <vt:lpstr>Product Quantization </vt:lpstr>
      <vt:lpstr>Product Quantization </vt:lpstr>
      <vt:lpstr>Product Quantization </vt:lpstr>
      <vt:lpstr>Product Quantization </vt:lpstr>
      <vt:lpstr>Product Quantization </vt:lpstr>
      <vt:lpstr>Product Quantization </vt:lpstr>
      <vt:lpstr>Product Quantization </vt:lpstr>
      <vt:lpstr>Performance of the PQ algorithm </vt:lpstr>
      <vt:lpstr>Hierarchical Navigable Small World (HNSW) Graphs</vt:lpstr>
      <vt:lpstr>Hierarchical Navigable Small World Graphs</vt:lpstr>
      <vt:lpstr>Hierarchical Navigable Small World Graphs</vt:lpstr>
      <vt:lpstr>Hierarchical Navigable Small World Graphs</vt:lpstr>
      <vt:lpstr>Proximity Graphs</vt:lpstr>
      <vt:lpstr>Navigable Small World Graphs</vt:lpstr>
      <vt:lpstr>Navigable Small World Graphs</vt:lpstr>
      <vt:lpstr>Navigable Small World Graphs</vt:lpstr>
      <vt:lpstr>Hierarchical Navigable Small World Graphs</vt:lpstr>
      <vt:lpstr>Hierarchical Navigable Small World Graphs</vt:lpstr>
      <vt:lpstr>Hierarchical Navigable Small World Graphs</vt:lpstr>
      <vt:lpstr>Hierarchical Navigable Small World Graphs</vt:lpstr>
      <vt:lpstr>Hierarchical Navigable Small World Graphs</vt:lpstr>
      <vt:lpstr>Hierarchical Navigable Small World Graphs</vt:lpstr>
      <vt:lpstr>Constructing NSW Graphs</vt:lpstr>
      <vt:lpstr>Optimizing HNSW graph   </vt:lpstr>
      <vt:lpstr>Building KD-Trees</vt:lpstr>
      <vt:lpstr>KD-Trees</vt:lpstr>
      <vt:lpstr>KD-Trees</vt:lpstr>
      <vt:lpstr>KD-Trees</vt:lpstr>
      <vt:lpstr>KD-Trees</vt:lpstr>
      <vt:lpstr>KD-Trees</vt:lpstr>
      <vt:lpstr>KD-Trees</vt:lpstr>
      <vt:lpstr>KD-Trees</vt:lpstr>
      <vt:lpstr>KD-Trees</vt:lpstr>
      <vt:lpstr>Similarity Queries on KD-Trees</vt:lpstr>
      <vt:lpstr>KD-Trees</vt:lpstr>
      <vt:lpstr>KD-Trees</vt:lpstr>
      <vt:lpstr>KD-Trees</vt:lpstr>
      <vt:lpstr>KD-Trees</vt:lpstr>
      <vt:lpstr>KD-Trees</vt:lpstr>
      <vt:lpstr>KD-Trees</vt:lpstr>
      <vt:lpstr>KD-Trees</vt:lpstr>
      <vt:lpstr>KD-Trees</vt:lpstr>
      <vt:lpstr>Mini-Hashes and Sketches For Similarity Search</vt:lpstr>
      <vt:lpstr>Locally Sensitive Hashing</vt:lpstr>
      <vt:lpstr>Locally Sensitive Hashing</vt:lpstr>
      <vt:lpstr>Locally Sensitive Hashing</vt:lpstr>
      <vt:lpstr>Locally Sensitive Hashing</vt:lpstr>
      <vt:lpstr>Locally Sensitive Hashing</vt:lpstr>
      <vt:lpstr>Locally Sensitive Hashing</vt:lpstr>
      <vt:lpstr>Locally Sensitive Hashing</vt:lpstr>
      <vt:lpstr>Locally Sensitive Hashing</vt:lpstr>
      <vt:lpstr>Locally Sensitive Hashing</vt:lpstr>
      <vt:lpstr>Locally Sensitive Functions</vt:lpstr>
      <vt:lpstr>Locally Sensitive Functions</vt:lpstr>
      <vt:lpstr>Locally Sensitive Functions</vt:lpstr>
      <vt:lpstr>Improving LSH</vt:lpstr>
      <vt:lpstr>Improving Locally Sensitive Functions</vt:lpstr>
      <vt:lpstr>Improving Locally Sensitive Functions</vt:lpstr>
      <vt:lpstr>Improving Locally Sensitive Functions</vt:lpstr>
      <vt:lpstr>Improving Locally Sensitive Functions</vt:lpstr>
      <vt:lpstr>Improving Locally Sensitive Functions</vt:lpstr>
      <vt:lpstr>Efficient LSH</vt:lpstr>
      <vt:lpstr>Efficient LSH</vt:lpstr>
      <vt:lpstr>LSH With Other Similarity Metrics</vt:lpstr>
      <vt:lpstr>LSH with Hamming Distance</vt:lpstr>
      <vt:lpstr>LSH for Numeric Variables</vt:lpstr>
      <vt:lpstr>LSH for Numeric Variables  </vt:lpstr>
      <vt:lpstr>LSH for Numeric Variables  </vt:lpstr>
      <vt:lpstr>LSH for Numeric Variables  </vt:lpstr>
      <vt:lpstr>LSH for Numeric Variables</vt:lpstr>
      <vt:lpstr>LSH for Numeric Variables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CSCI E-96 Data Mining, Discovery and Exploration Similarity Measres</dc:title>
  <dc:creator>Stephe Elston</dc:creator>
  <cp:lastModifiedBy>Stephen Elston</cp:lastModifiedBy>
  <cp:revision>703</cp:revision>
  <dcterms:created xsi:type="dcterms:W3CDTF">2021-06-01T18:04:30Z</dcterms:created>
  <dcterms:modified xsi:type="dcterms:W3CDTF">2025-06-10T03:08:08Z</dcterms:modified>
</cp:coreProperties>
</file>